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312" r:id="rId3"/>
    <p:sldId id="282" r:id="rId4"/>
    <p:sldId id="450" r:id="rId5"/>
    <p:sldId id="296" r:id="rId6"/>
    <p:sldId id="261" r:id="rId7"/>
    <p:sldId id="447" r:id="rId8"/>
    <p:sldId id="449" r:id="rId9"/>
    <p:sldId id="448" r:id="rId10"/>
    <p:sldId id="348" r:id="rId11"/>
    <p:sldId id="318" r:id="rId12"/>
    <p:sldId id="259" r:id="rId13"/>
    <p:sldId id="350" r:id="rId14"/>
    <p:sldId id="319" r:id="rId15"/>
    <p:sldId id="351" r:id="rId16"/>
    <p:sldId id="353" r:id="rId17"/>
    <p:sldId id="409" r:id="rId18"/>
    <p:sldId id="424" r:id="rId19"/>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22"/>
  </p:normalViewPr>
  <p:slideViewPr>
    <p:cSldViewPr snapToGrid="0" snapToObjects="1"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ning Grönroos" userId="ba0359f16290554e" providerId="LiveId" clId="{A57BCB74-787E-4167-9479-46BEBBF6C57F}"/>
    <pc:docChg chg="delSld">
      <pc:chgData name="Henning Grönroos" userId="ba0359f16290554e" providerId="LiveId" clId="{A57BCB74-787E-4167-9479-46BEBBF6C57F}" dt="2023-11-06T17:25:52.411" v="0" actId="2696"/>
      <pc:docMkLst>
        <pc:docMk/>
      </pc:docMkLst>
      <pc:sldChg chg="del">
        <pc:chgData name="Henning Grönroos" userId="ba0359f16290554e" providerId="LiveId" clId="{A57BCB74-787E-4167-9479-46BEBBF6C57F}" dt="2023-11-06T17:25:52.411" v="0" actId="2696"/>
        <pc:sldMkLst>
          <pc:docMk/>
          <pc:sldMk cId="2970590573"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19956-8E56-4411-927F-752CDFA5ABDC}" type="datetimeFigureOut">
              <a:rPr lang="sv-FI" smtClean="0"/>
              <a:t>06-11-2023</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BEBD2-2D90-425D-AED7-4A2C6892543D}" type="slidenum">
              <a:rPr lang="sv-FI" smtClean="0"/>
              <a:t>‹#›</a:t>
            </a:fld>
            <a:endParaRPr lang="sv-FI"/>
          </a:p>
        </p:txBody>
      </p:sp>
    </p:spTree>
    <p:extLst>
      <p:ext uri="{BB962C8B-B14F-4D97-AF65-F5344CB8AC3E}">
        <p14:creationId xmlns:p14="http://schemas.microsoft.com/office/powerpoint/2010/main" val="398055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A-C</a:t>
            </a:r>
            <a:endParaRPr lang="sv-FI" dirty="0"/>
          </a:p>
        </p:txBody>
      </p:sp>
      <p:sp>
        <p:nvSpPr>
          <p:cNvPr id="4" name="Platshållare för bildnummer 3"/>
          <p:cNvSpPr>
            <a:spLocks noGrp="1"/>
          </p:cNvSpPr>
          <p:nvPr>
            <p:ph type="sldNum" sz="quarter" idx="5"/>
          </p:nvPr>
        </p:nvSpPr>
        <p:spPr/>
        <p:txBody>
          <a:bodyPr/>
          <a:lstStyle/>
          <a:p>
            <a:fld id="{F0FC585D-A57C-4751-8409-C9E9FFE6D451}" type="slidenum">
              <a:rPr lang="sv-FI" smtClean="0"/>
              <a:t>3</a:t>
            </a:fld>
            <a:endParaRPr lang="sv-FI"/>
          </a:p>
        </p:txBody>
      </p:sp>
    </p:spTree>
    <p:extLst>
      <p:ext uri="{BB962C8B-B14F-4D97-AF65-F5344CB8AC3E}">
        <p14:creationId xmlns:p14="http://schemas.microsoft.com/office/powerpoint/2010/main" val="60545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Jag kommer med min presentation ta upp vad vi kan göra för att hjälpa vår syn och hur vi kan ta hand om våra ögon. Som första punkt så har jag Belysningen och ljuset överlag har en enorm betydelse för ögat och synen. Därför har en god och tillräcklig belysning en viktig roll. Ju äldre vi blir desto mer ljus behöver vi i vardagen. Behovet av ljus ökar också nu då det är mörkt ute. Man kan jämföra ljusbehovet med att en 60 åring behöver 10 gånger mera ljus än en 10 åring. Det beror på förändringar i näthinnans nervceller och ögats lins. Med en god belysning underlättar vi de dagliga sysslorna,  vi urskiljer färger, former och kontraster bättre i en bra belysning. Vi upplever att det är lättare och tryggare att röra sig, gestaltar omgivningen och observerar faror i tid.  En god belysning innebär en god allmän belysning, en jämn belysning (inte för stark så att man blir bländad och inte för dunkel så att det är mörkt). En god belysning betyder också en god belysningskvalitet (ljusets färg, är vitt ljus bättre eller varmare ljus. Hur man upplever ljuset och hur mycket ljus man behöver är individuellt). Reglera ljuset gärna med dimmer, ha en tillräcklig arbetsbelysning och lämplig punktbelysning).</a:t>
            </a:r>
          </a:p>
          <a:p>
            <a:endParaRPr lang="sv-SE" sz="1200" dirty="0"/>
          </a:p>
          <a:p>
            <a:r>
              <a:rPr lang="sv-SE" sz="1200" dirty="0"/>
              <a:t>Besök ögonläkare regelbundet. Det är inte ovanligt att man inte känner till de ögonsjukdomar som Stina just räknade upp. Därför är det viktigt att gå på regelbundna ögonkontroller. En allmän regel är att besöka ögonläkare/optiker med två-tre års mellanrum.  Om man upplever att synen försämras långsamt och man tidigare inte haft besvär med synen så skall man boka tid till optiker tillögonläkare. Och har man glasögon och rätt nyligen upplever att synen försämrats så rekommenderas ett ögonläkarbesök för att uteslut en långsamt framskridande ögonsjukdom.</a:t>
            </a:r>
          </a:p>
          <a:p>
            <a:r>
              <a:rPr lang="sv-SE" sz="1200" dirty="0"/>
              <a:t>Försämras synen snabbt, akut, inom minuter, timmar, någon dag så ska man omedelbart kontakta vården.  Akuta ögonbesvär är grumlig syn i kombination med kraftig ögonvärk och illamående,  synbortfall som är övergående, </a:t>
            </a:r>
            <a:r>
              <a:rPr lang="sv-SE" sz="1200" dirty="0" err="1"/>
              <a:t>plätsligt</a:t>
            </a:r>
            <a:r>
              <a:rPr lang="sv-SE" sz="1200" dirty="0"/>
              <a:t> smärtfritt synbortfall i ena ögat, snabbt synbortfall och värk i pannloben, synnedsättning och värk i ögat efter en ögonoperation eller olycka, mörk skugga i synfältet, grumlig gardin som plötsligt uppstår i synfältet.</a:t>
            </a:r>
          </a:p>
          <a:p>
            <a:endParaRPr lang="sv-SE" sz="1200" dirty="0"/>
          </a:p>
          <a:p>
            <a:r>
              <a:rPr lang="sv-SE" sz="1200" dirty="0"/>
              <a:t>Vet ni vad som är fascinerande med ögat, det är det enda organet som ögonläkaren kan direktstudera våra blodkärl</a:t>
            </a:r>
          </a:p>
          <a:p>
            <a:endParaRPr lang="sv-SE" sz="1200" dirty="0"/>
          </a:p>
          <a:p>
            <a:r>
              <a:rPr lang="sv-SE" sz="1200" dirty="0"/>
              <a:t>Ta hand om din hälsa! Koll på blodsocker, blodtryck och kolesterolvärde</a:t>
            </a:r>
          </a:p>
          <a:p>
            <a:endParaRPr lang="sv-SE" sz="1200" dirty="0"/>
          </a:p>
          <a:p>
            <a:r>
              <a:rPr lang="sv-SE" sz="1200" dirty="0"/>
              <a:t>Kosten </a:t>
            </a:r>
            <a:r>
              <a:rPr lang="sv-SE" sz="1200" b="0" dirty="0"/>
              <a:t>Mångsidig kost! A-vitamin och B2-vitamin är centrala för en god syn, och brist på dessa kan påverka synen negativt. Till exempel kan en mild brist på A-vitamin leda till nattblindhet. Ät varierat för att undvika näringsbrist.</a:t>
            </a:r>
          </a:p>
          <a:p>
            <a:endParaRPr lang="sv-SE" sz="1200" dirty="0"/>
          </a:p>
          <a:p>
            <a:r>
              <a:rPr lang="sv-SE" sz="1200" dirty="0"/>
              <a:t>Rörelse och motion </a:t>
            </a:r>
            <a:r>
              <a:rPr lang="sv-SE" sz="1200" b="0" dirty="0"/>
              <a:t>Mycket stillasittande kan leda till hälsobesvär(diabetes, övervikt, blodtryck blodfetter) som i sin tur kan öka risken för ögonkomplikationer. Synnedsättning påverkar balansen. Så eftersom synen försämras med åldern så balansträning är viktig! </a:t>
            </a:r>
          </a:p>
          <a:p>
            <a:endParaRPr lang="sv-SE" sz="1200" dirty="0"/>
          </a:p>
          <a:p>
            <a:r>
              <a:rPr lang="sv-SE" sz="1200" dirty="0"/>
              <a:t>Tobaksrökning</a:t>
            </a:r>
            <a:br>
              <a:rPr lang="sv-SE" sz="1200" dirty="0"/>
            </a:br>
            <a:r>
              <a:rPr lang="sv-SE" sz="1200" b="0" dirty="0"/>
              <a:t>Rökning kan göra att flera ögonsjukdomar, bland annat förändringar på macula, gula fläcken, förvärras.</a:t>
            </a:r>
          </a:p>
          <a:p>
            <a:endParaRPr lang="sv-SE" sz="1200" b="0" dirty="0"/>
          </a:p>
          <a:p>
            <a:r>
              <a:rPr lang="sv-FI" b="0" dirty="0"/>
              <a:t>Använd ögonen mångsidigt, ta pauser och titta långt vid skärmtid. Låt ögonmusklerna vila. </a:t>
            </a:r>
            <a:br>
              <a:rPr lang="sv-FI" b="0" dirty="0"/>
            </a:br>
            <a:r>
              <a:rPr lang="sv-SE" dirty="0"/>
              <a:t>Att titta på en skärm under långa stunder kan leda till muskelspänningar i ögat och falsk närsynthet. För barn kan det här få skadliga effekter också på lång sikt.</a:t>
            </a:r>
          </a:p>
          <a:p>
            <a:pPr lvl="1"/>
            <a:r>
              <a:rPr lang="sv-FI" b="0" dirty="0"/>
              <a:t>20 minuter skärmtid-20 paus-20 m titta  för att bromsa upp närsyntheten</a:t>
            </a:r>
          </a:p>
          <a:p>
            <a:endParaRPr lang="sv-SE" b="0" dirty="0"/>
          </a:p>
          <a:p>
            <a:r>
              <a:rPr lang="sv-SE" b="0" dirty="0"/>
              <a:t>Stress. När man blir väldigt stressad kan vissa uppleva fläckar i synfältet eller tunnelseende.</a:t>
            </a:r>
          </a:p>
          <a:p>
            <a:endParaRPr lang="sv-SE" dirty="0"/>
          </a:p>
          <a:p>
            <a:r>
              <a:rPr lang="sv-SE" dirty="0"/>
              <a:t>Sömn</a:t>
            </a:r>
            <a:br>
              <a:rPr lang="sv-SE" dirty="0"/>
            </a:br>
            <a:r>
              <a:rPr lang="sv-SE" b="0" dirty="0"/>
              <a:t>Om man sover för lite kan ögonmusklerna bli trötta, vilket kan leda till suddig syn, dubbelseende och svårigheter att fokusera.</a:t>
            </a:r>
          </a:p>
          <a:p>
            <a:pPr lvl="1"/>
            <a:endParaRPr lang="sv-SE" dirty="0"/>
          </a:p>
          <a:p>
            <a:r>
              <a:rPr lang="sv-SE" dirty="0"/>
              <a:t>Torra ögon kan ge sämre synskärpa!</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Använd solglasögon UV 400. </a:t>
            </a:r>
            <a:r>
              <a:rPr lang="sv-SE" b="0" dirty="0"/>
              <a:t>Solens UV-strålar kan på sikt leda till grå starr och skador på gula fläcken. På kortare sikt kan så kallad snöblindhet., det vill säga små sår på hornhinnan, uppstå till följd av solen.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Nu ger jag över till A-C</a:t>
            </a:r>
          </a:p>
          <a:p>
            <a:endParaRPr lang="sv-SE" dirty="0"/>
          </a:p>
          <a:p>
            <a:endParaRPr lang="sv-FI" dirty="0"/>
          </a:p>
        </p:txBody>
      </p:sp>
      <p:sp>
        <p:nvSpPr>
          <p:cNvPr id="4" name="Platshållare för bildnummer 3"/>
          <p:cNvSpPr>
            <a:spLocks noGrp="1"/>
          </p:cNvSpPr>
          <p:nvPr>
            <p:ph type="sldNum" sz="quarter" idx="5"/>
          </p:nvPr>
        </p:nvSpPr>
        <p:spPr/>
        <p:txBody>
          <a:bodyPr/>
          <a:lstStyle/>
          <a:p>
            <a:fld id="{66779DA1-DB12-4B6C-84A1-3F16734AF092}" type="slidenum">
              <a:rPr lang="sv-FI" smtClean="0"/>
              <a:t>10</a:t>
            </a:fld>
            <a:endParaRPr lang="sv-FI"/>
          </a:p>
        </p:txBody>
      </p:sp>
    </p:spTree>
    <p:extLst>
      <p:ext uri="{BB962C8B-B14F-4D97-AF65-F5344CB8AC3E}">
        <p14:creationId xmlns:p14="http://schemas.microsoft.com/office/powerpoint/2010/main" val="3333127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73506D-D310-3241-9CF6-1641C4ED9360}"/>
              </a:ext>
            </a:extLst>
          </p:cNvPr>
          <p:cNvPicPr>
            <a:picLocks noChangeAspect="1"/>
          </p:cNvPicPr>
          <p:nvPr userDrawn="1"/>
        </p:nvPicPr>
        <p:blipFill>
          <a:blip r:embed="rId2"/>
          <a:stretch>
            <a:fillRect/>
          </a:stretch>
        </p:blipFill>
        <p:spPr>
          <a:xfrm>
            <a:off x="0" y="0"/>
            <a:ext cx="11747500" cy="6858000"/>
          </a:xfrm>
          <a:prstGeom prst="rect">
            <a:avLst/>
          </a:prstGeom>
        </p:spPr>
      </p:pic>
      <p:sp>
        <p:nvSpPr>
          <p:cNvPr id="2" name="Title 1">
            <a:extLst>
              <a:ext uri="{FF2B5EF4-FFF2-40B4-BE49-F238E27FC236}">
                <a16:creationId xmlns:a16="http://schemas.microsoft.com/office/drawing/2014/main" id="{18029346-CC96-3D46-9937-47C0FB858715}"/>
              </a:ext>
            </a:extLst>
          </p:cNvPr>
          <p:cNvSpPr>
            <a:spLocks noGrp="1"/>
          </p:cNvSpPr>
          <p:nvPr>
            <p:ph type="ctrTitle"/>
          </p:nvPr>
        </p:nvSpPr>
        <p:spPr>
          <a:xfrm>
            <a:off x="1666875" y="2643329"/>
            <a:ext cx="9144000" cy="2191123"/>
          </a:xfrm>
        </p:spPr>
        <p:txBody>
          <a:bodyPr anchor="ctr">
            <a:normAutofit/>
          </a:bodyPr>
          <a:lstStyle>
            <a:lvl1pPr algn="l">
              <a:defRPr sz="7000">
                <a:solidFill>
                  <a:schemeClr val="accent1"/>
                </a:solidFill>
              </a:defRPr>
            </a:lvl1pPr>
          </a:lstStyle>
          <a:p>
            <a:r>
              <a:rPr lang="sv-SE"/>
              <a:t>Klicka här för att ändra mall för rubrikformat</a:t>
            </a:r>
            <a:endParaRPr lang="en-FI" dirty="0"/>
          </a:p>
        </p:txBody>
      </p:sp>
      <p:sp>
        <p:nvSpPr>
          <p:cNvPr id="3" name="Subtitle 2">
            <a:extLst>
              <a:ext uri="{FF2B5EF4-FFF2-40B4-BE49-F238E27FC236}">
                <a16:creationId xmlns:a16="http://schemas.microsoft.com/office/drawing/2014/main" id="{FDCAF430-B92D-724B-A3B8-C545437405CA}"/>
              </a:ext>
            </a:extLst>
          </p:cNvPr>
          <p:cNvSpPr>
            <a:spLocks noGrp="1"/>
          </p:cNvSpPr>
          <p:nvPr>
            <p:ph type="subTitle" idx="1"/>
          </p:nvPr>
        </p:nvSpPr>
        <p:spPr>
          <a:xfrm>
            <a:off x="1666875" y="4834452"/>
            <a:ext cx="9144000" cy="768683"/>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FI" dirty="0"/>
          </a:p>
        </p:txBody>
      </p:sp>
    </p:spTree>
    <p:extLst>
      <p:ext uri="{BB962C8B-B14F-4D97-AF65-F5344CB8AC3E}">
        <p14:creationId xmlns:p14="http://schemas.microsoft.com/office/powerpoint/2010/main" val="1651814020"/>
      </p:ext>
    </p:extLst>
  </p:cSld>
  <p:clrMapOvr>
    <a:masterClrMapping/>
  </p:clrMapOvr>
  <p:extLst>
    <p:ext uri="{DCECCB84-F9BA-43D5-87BE-67443E8EF086}">
      <p15:sldGuideLst xmlns:p15="http://schemas.microsoft.com/office/powerpoint/2012/main">
        <p15:guide id="1" pos="10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80AD-595B-8140-84F9-7F18CF155AA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FI"/>
          </a:p>
        </p:txBody>
      </p:sp>
      <p:sp>
        <p:nvSpPr>
          <p:cNvPr id="3" name="Picture Placeholder 2">
            <a:extLst>
              <a:ext uri="{FF2B5EF4-FFF2-40B4-BE49-F238E27FC236}">
                <a16:creationId xmlns:a16="http://schemas.microsoft.com/office/drawing/2014/main" id="{3C851BE1-8CE4-FD4A-83E0-BE7B439FE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FI"/>
          </a:p>
        </p:txBody>
      </p:sp>
      <p:sp>
        <p:nvSpPr>
          <p:cNvPr id="4" name="Text Placeholder 3">
            <a:extLst>
              <a:ext uri="{FF2B5EF4-FFF2-40B4-BE49-F238E27FC236}">
                <a16:creationId xmlns:a16="http://schemas.microsoft.com/office/drawing/2014/main" id="{924BD9ED-71E5-F645-A9D7-D34EA02D6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C58C84FF-7BC3-4B49-9309-8BC669F8332B}"/>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6" name="Footer Placeholder 5">
            <a:extLst>
              <a:ext uri="{FF2B5EF4-FFF2-40B4-BE49-F238E27FC236}">
                <a16:creationId xmlns:a16="http://schemas.microsoft.com/office/drawing/2014/main" id="{0E905E10-4C3D-1843-B338-D6F2E8BA6220}"/>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D5F38E64-15AC-A047-B0E2-B44D9E43B591}"/>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41029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816D-2BAB-924A-9530-908868122780}"/>
              </a:ext>
            </a:extLst>
          </p:cNvPr>
          <p:cNvSpPr>
            <a:spLocks noGrp="1"/>
          </p:cNvSpPr>
          <p:nvPr>
            <p:ph type="title"/>
          </p:nvPr>
        </p:nvSpPr>
        <p:spPr/>
        <p:txBody>
          <a:bodyPr/>
          <a:lstStyle/>
          <a:p>
            <a:r>
              <a:rPr lang="sv-SE"/>
              <a:t>Klicka här för att ändra mall för rubrikformat</a:t>
            </a:r>
            <a:endParaRPr lang="en-FI"/>
          </a:p>
        </p:txBody>
      </p:sp>
      <p:sp>
        <p:nvSpPr>
          <p:cNvPr id="3" name="Vertical Text Placeholder 2">
            <a:extLst>
              <a:ext uri="{FF2B5EF4-FFF2-40B4-BE49-F238E27FC236}">
                <a16:creationId xmlns:a16="http://schemas.microsoft.com/office/drawing/2014/main" id="{99843123-192D-6D44-96C4-BAFECE6FE87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a:p>
        </p:txBody>
      </p:sp>
      <p:sp>
        <p:nvSpPr>
          <p:cNvPr id="4" name="Date Placeholder 3">
            <a:extLst>
              <a:ext uri="{FF2B5EF4-FFF2-40B4-BE49-F238E27FC236}">
                <a16:creationId xmlns:a16="http://schemas.microsoft.com/office/drawing/2014/main" id="{0CB6C77F-E088-9E44-A001-1A6227905E62}"/>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5" name="Footer Placeholder 4">
            <a:extLst>
              <a:ext uri="{FF2B5EF4-FFF2-40B4-BE49-F238E27FC236}">
                <a16:creationId xmlns:a16="http://schemas.microsoft.com/office/drawing/2014/main" id="{879DD012-5157-D246-BE6A-48ACD63A84AA}"/>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76C03C7B-6051-7B4C-BA9B-C35C5D7DFCF2}"/>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252790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1ED4CA-99C4-644F-AEDF-4E2B0319034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FI"/>
          </a:p>
        </p:txBody>
      </p:sp>
      <p:sp>
        <p:nvSpPr>
          <p:cNvPr id="3" name="Vertical Text Placeholder 2">
            <a:extLst>
              <a:ext uri="{FF2B5EF4-FFF2-40B4-BE49-F238E27FC236}">
                <a16:creationId xmlns:a16="http://schemas.microsoft.com/office/drawing/2014/main" id="{FBA40BF6-19AB-DC4C-9924-64406471D7B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a:p>
        </p:txBody>
      </p:sp>
      <p:sp>
        <p:nvSpPr>
          <p:cNvPr id="4" name="Date Placeholder 3">
            <a:extLst>
              <a:ext uri="{FF2B5EF4-FFF2-40B4-BE49-F238E27FC236}">
                <a16:creationId xmlns:a16="http://schemas.microsoft.com/office/drawing/2014/main" id="{CC66F6F9-A907-A24E-9BB8-3760C298A4BF}"/>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5" name="Footer Placeholder 4">
            <a:extLst>
              <a:ext uri="{FF2B5EF4-FFF2-40B4-BE49-F238E27FC236}">
                <a16:creationId xmlns:a16="http://schemas.microsoft.com/office/drawing/2014/main" id="{7C60903C-ECE5-EB4D-891B-C68ED192FBC9}"/>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64A374D5-A814-C048-86E9-8E760DEB48CC}"/>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52678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SS-titel-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D00B22-8075-F543-A119-D3DA6BDA19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029346-CC96-3D46-9937-47C0FB858715}"/>
              </a:ext>
            </a:extLst>
          </p:cNvPr>
          <p:cNvSpPr>
            <a:spLocks noGrp="1"/>
          </p:cNvSpPr>
          <p:nvPr>
            <p:ph type="ctrTitle"/>
          </p:nvPr>
        </p:nvSpPr>
        <p:spPr>
          <a:xfrm>
            <a:off x="839788" y="1147496"/>
            <a:ext cx="5959846" cy="3949797"/>
          </a:xfrm>
        </p:spPr>
        <p:txBody>
          <a:bodyPr anchor="t">
            <a:normAutofit/>
          </a:bodyPr>
          <a:lstStyle>
            <a:lvl1pPr algn="l">
              <a:defRPr sz="7000">
                <a:solidFill>
                  <a:schemeClr val="bg2"/>
                </a:solidFill>
              </a:defRPr>
            </a:lvl1pPr>
          </a:lstStyle>
          <a:p>
            <a:r>
              <a:rPr lang="sv-SE"/>
              <a:t>Klicka här för att ändra mall för rubrikformat</a:t>
            </a:r>
            <a:endParaRPr lang="en-FI" dirty="0"/>
          </a:p>
        </p:txBody>
      </p:sp>
      <p:sp>
        <p:nvSpPr>
          <p:cNvPr id="3" name="Subtitle 2">
            <a:extLst>
              <a:ext uri="{FF2B5EF4-FFF2-40B4-BE49-F238E27FC236}">
                <a16:creationId xmlns:a16="http://schemas.microsoft.com/office/drawing/2014/main" id="{FDCAF430-B92D-724B-A3B8-C545437405CA}"/>
              </a:ext>
            </a:extLst>
          </p:cNvPr>
          <p:cNvSpPr>
            <a:spLocks noGrp="1"/>
          </p:cNvSpPr>
          <p:nvPr>
            <p:ph type="subTitle" idx="1"/>
          </p:nvPr>
        </p:nvSpPr>
        <p:spPr>
          <a:xfrm>
            <a:off x="839788" y="5641212"/>
            <a:ext cx="7341174" cy="768683"/>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FI" dirty="0"/>
          </a:p>
        </p:txBody>
      </p:sp>
    </p:spTree>
    <p:extLst>
      <p:ext uri="{BB962C8B-B14F-4D97-AF65-F5344CB8AC3E}">
        <p14:creationId xmlns:p14="http://schemas.microsoft.com/office/powerpoint/2010/main" val="3820043913"/>
      </p:ext>
    </p:extLst>
  </p:cSld>
  <p:clrMapOvr>
    <a:masterClrMapping/>
  </p:clrMapOvr>
  <p:extLst>
    <p:ext uri="{DCECCB84-F9BA-43D5-87BE-67443E8EF086}">
      <p15:sldGuideLst xmlns:p15="http://schemas.microsoft.com/office/powerpoint/2012/main">
        <p15:guide id="1" pos="105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C585-8EE1-3A4B-AEC8-5B3EECCF7852}"/>
              </a:ext>
            </a:extLst>
          </p:cNvPr>
          <p:cNvSpPr>
            <a:spLocks noGrp="1"/>
          </p:cNvSpPr>
          <p:nvPr>
            <p:ph type="title"/>
          </p:nvPr>
        </p:nvSpPr>
        <p:spPr>
          <a:xfrm>
            <a:off x="839788" y="368300"/>
            <a:ext cx="10514012" cy="1439864"/>
          </a:xfrm>
        </p:spPr>
        <p:txBody>
          <a:bodyPr/>
          <a:lstStyle/>
          <a:p>
            <a:r>
              <a:rPr lang="sv-SE"/>
              <a:t>Klicka här för att ändra mall för rubrikformat</a:t>
            </a:r>
            <a:endParaRPr lang="en-FI" dirty="0"/>
          </a:p>
        </p:txBody>
      </p:sp>
      <p:sp>
        <p:nvSpPr>
          <p:cNvPr id="3" name="Content Placeholder 2">
            <a:extLst>
              <a:ext uri="{FF2B5EF4-FFF2-40B4-BE49-F238E27FC236}">
                <a16:creationId xmlns:a16="http://schemas.microsoft.com/office/drawing/2014/main" id="{66F540B3-8514-DE40-8D38-6F82E86E2436}"/>
              </a:ext>
            </a:extLst>
          </p:cNvPr>
          <p:cNvSpPr>
            <a:spLocks noGrp="1"/>
          </p:cNvSpPr>
          <p:nvPr>
            <p:ph idx="1"/>
          </p:nvPr>
        </p:nvSpPr>
        <p:spPr>
          <a:xfrm>
            <a:off x="839788" y="2169268"/>
            <a:ext cx="10514012" cy="38156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dirty="0"/>
          </a:p>
        </p:txBody>
      </p:sp>
      <p:sp>
        <p:nvSpPr>
          <p:cNvPr id="4" name="Date Placeholder 3">
            <a:extLst>
              <a:ext uri="{FF2B5EF4-FFF2-40B4-BE49-F238E27FC236}">
                <a16:creationId xmlns:a16="http://schemas.microsoft.com/office/drawing/2014/main" id="{4C5545BC-5CC7-D748-9B0D-65976D2BF082}"/>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5" name="Footer Placeholder 4">
            <a:extLst>
              <a:ext uri="{FF2B5EF4-FFF2-40B4-BE49-F238E27FC236}">
                <a16:creationId xmlns:a16="http://schemas.microsoft.com/office/drawing/2014/main" id="{2F583DDC-45F8-CE4B-94F0-753A77B73C4A}"/>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223E8C0A-B3A1-9447-8B55-3F9BB666FB64}"/>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2149426650"/>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0AE82F-E361-EC45-8CEC-F14C7A3ED59B}"/>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5" name="Footer Placeholder 4">
            <a:extLst>
              <a:ext uri="{FF2B5EF4-FFF2-40B4-BE49-F238E27FC236}">
                <a16:creationId xmlns:a16="http://schemas.microsoft.com/office/drawing/2014/main" id="{A822AE28-BA32-9247-8CC8-9ABA0230442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34B0D558-7231-4E4E-B796-C24062ACA0C0}"/>
              </a:ext>
            </a:extLst>
          </p:cNvPr>
          <p:cNvSpPr>
            <a:spLocks noGrp="1"/>
          </p:cNvSpPr>
          <p:nvPr>
            <p:ph type="sldNum" sz="quarter" idx="12"/>
          </p:nvPr>
        </p:nvSpPr>
        <p:spPr/>
        <p:txBody>
          <a:bodyPr/>
          <a:lstStyle/>
          <a:p>
            <a:fld id="{04478290-D5AF-314E-96F7-4EC8A9331B50}" type="slidenum">
              <a:rPr lang="en-FI" smtClean="0"/>
              <a:t>‹#›</a:t>
            </a:fld>
            <a:endParaRPr lang="en-FI"/>
          </a:p>
        </p:txBody>
      </p:sp>
      <p:sp>
        <p:nvSpPr>
          <p:cNvPr id="7" name="Title 1">
            <a:extLst>
              <a:ext uri="{FF2B5EF4-FFF2-40B4-BE49-F238E27FC236}">
                <a16:creationId xmlns:a16="http://schemas.microsoft.com/office/drawing/2014/main" id="{DDA49424-6FB6-FC4C-83C6-BF4E2E87DF3E}"/>
              </a:ext>
            </a:extLst>
          </p:cNvPr>
          <p:cNvSpPr>
            <a:spLocks noGrp="1"/>
          </p:cNvSpPr>
          <p:nvPr>
            <p:ph type="ctrTitle"/>
          </p:nvPr>
        </p:nvSpPr>
        <p:spPr>
          <a:xfrm>
            <a:off x="838200" y="368300"/>
            <a:ext cx="9828212" cy="5283470"/>
          </a:xfrm>
        </p:spPr>
        <p:txBody>
          <a:bodyPr anchor="ctr"/>
          <a:lstStyle>
            <a:lvl1pPr algn="l">
              <a:defRPr sz="6000">
                <a:solidFill>
                  <a:schemeClr val="accent1"/>
                </a:solidFill>
              </a:defRPr>
            </a:lvl1pPr>
          </a:lstStyle>
          <a:p>
            <a:r>
              <a:rPr lang="sv-SE"/>
              <a:t>Klicka här för att ändra mall för rubrikformat</a:t>
            </a:r>
            <a:endParaRPr lang="en-FI" dirty="0"/>
          </a:p>
        </p:txBody>
      </p:sp>
    </p:spTree>
    <p:extLst>
      <p:ext uri="{BB962C8B-B14F-4D97-AF65-F5344CB8AC3E}">
        <p14:creationId xmlns:p14="http://schemas.microsoft.com/office/powerpoint/2010/main" val="128888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28FE-33CF-4943-856A-2D74BE5FE1AD}"/>
              </a:ext>
            </a:extLst>
          </p:cNvPr>
          <p:cNvSpPr>
            <a:spLocks noGrp="1"/>
          </p:cNvSpPr>
          <p:nvPr>
            <p:ph type="title"/>
          </p:nvPr>
        </p:nvSpPr>
        <p:spPr/>
        <p:txBody>
          <a:bodyPr/>
          <a:lstStyle/>
          <a:p>
            <a:r>
              <a:rPr lang="sv-SE"/>
              <a:t>Klicka här för att ändra mall för rubrikformat</a:t>
            </a:r>
            <a:endParaRPr lang="en-FI"/>
          </a:p>
        </p:txBody>
      </p:sp>
      <p:sp>
        <p:nvSpPr>
          <p:cNvPr id="3" name="Content Placeholder 2">
            <a:extLst>
              <a:ext uri="{FF2B5EF4-FFF2-40B4-BE49-F238E27FC236}">
                <a16:creationId xmlns:a16="http://schemas.microsoft.com/office/drawing/2014/main" id="{8D5936F5-E714-6A4F-A28F-FC3004DA4D6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a:p>
        </p:txBody>
      </p:sp>
      <p:sp>
        <p:nvSpPr>
          <p:cNvPr id="4" name="Content Placeholder 3">
            <a:extLst>
              <a:ext uri="{FF2B5EF4-FFF2-40B4-BE49-F238E27FC236}">
                <a16:creationId xmlns:a16="http://schemas.microsoft.com/office/drawing/2014/main" id="{FDD436B9-173D-D447-85C4-8477EF84D30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a:p>
        </p:txBody>
      </p:sp>
      <p:sp>
        <p:nvSpPr>
          <p:cNvPr id="5" name="Date Placeholder 4">
            <a:extLst>
              <a:ext uri="{FF2B5EF4-FFF2-40B4-BE49-F238E27FC236}">
                <a16:creationId xmlns:a16="http://schemas.microsoft.com/office/drawing/2014/main" id="{0996A3A0-BE04-D347-A7B7-C57A63C970A8}"/>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6" name="Footer Placeholder 5">
            <a:extLst>
              <a:ext uri="{FF2B5EF4-FFF2-40B4-BE49-F238E27FC236}">
                <a16:creationId xmlns:a16="http://schemas.microsoft.com/office/drawing/2014/main" id="{3241E268-C6C4-8C41-8ACE-128BCE2D9F3B}"/>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7D6E5E6-BE47-0247-80FE-1B3FF7408F21}"/>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426703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1DAC-19D9-A746-872B-CCCFC8C0D422}"/>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FI"/>
          </a:p>
        </p:txBody>
      </p:sp>
      <p:sp>
        <p:nvSpPr>
          <p:cNvPr id="3" name="Text Placeholder 2">
            <a:extLst>
              <a:ext uri="{FF2B5EF4-FFF2-40B4-BE49-F238E27FC236}">
                <a16:creationId xmlns:a16="http://schemas.microsoft.com/office/drawing/2014/main" id="{B5B5C508-798F-B143-BFDB-6073ED809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FA686280-C001-6A45-9486-16049CFAEF0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a:p>
        </p:txBody>
      </p:sp>
      <p:sp>
        <p:nvSpPr>
          <p:cNvPr id="5" name="Text Placeholder 4">
            <a:extLst>
              <a:ext uri="{FF2B5EF4-FFF2-40B4-BE49-F238E27FC236}">
                <a16:creationId xmlns:a16="http://schemas.microsoft.com/office/drawing/2014/main" id="{25F3EF94-9DC5-324E-9868-DEDF6127E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3193CBAC-9941-9A4E-B6EB-FB2CB1D2B1E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a:p>
        </p:txBody>
      </p:sp>
      <p:sp>
        <p:nvSpPr>
          <p:cNvPr id="7" name="Date Placeholder 6">
            <a:extLst>
              <a:ext uri="{FF2B5EF4-FFF2-40B4-BE49-F238E27FC236}">
                <a16:creationId xmlns:a16="http://schemas.microsoft.com/office/drawing/2014/main" id="{2220DBFC-E1A5-C94A-B2DD-8A131F4B29E7}"/>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8" name="Footer Placeholder 7">
            <a:extLst>
              <a:ext uri="{FF2B5EF4-FFF2-40B4-BE49-F238E27FC236}">
                <a16:creationId xmlns:a16="http://schemas.microsoft.com/office/drawing/2014/main" id="{CDF0C86E-229E-3246-9A0B-08E04BC4E856}"/>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F63653E8-492A-3F4F-ABCF-5D4B533941B2}"/>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157579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D9F7-060A-C94F-B9BE-F983128FA5CD}"/>
              </a:ext>
            </a:extLst>
          </p:cNvPr>
          <p:cNvSpPr>
            <a:spLocks noGrp="1"/>
          </p:cNvSpPr>
          <p:nvPr>
            <p:ph type="title"/>
          </p:nvPr>
        </p:nvSpPr>
        <p:spPr/>
        <p:txBody>
          <a:bodyPr/>
          <a:lstStyle/>
          <a:p>
            <a:r>
              <a:rPr lang="sv-SE"/>
              <a:t>Klicka här för att ändra mall för rubrikformat</a:t>
            </a:r>
            <a:endParaRPr lang="en-FI"/>
          </a:p>
        </p:txBody>
      </p:sp>
      <p:sp>
        <p:nvSpPr>
          <p:cNvPr id="3" name="Date Placeholder 2">
            <a:extLst>
              <a:ext uri="{FF2B5EF4-FFF2-40B4-BE49-F238E27FC236}">
                <a16:creationId xmlns:a16="http://schemas.microsoft.com/office/drawing/2014/main" id="{F78198FD-FDC5-DA4F-AC83-21B34BADC047}"/>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4" name="Footer Placeholder 3">
            <a:extLst>
              <a:ext uri="{FF2B5EF4-FFF2-40B4-BE49-F238E27FC236}">
                <a16:creationId xmlns:a16="http://schemas.microsoft.com/office/drawing/2014/main" id="{AC9D440C-12F9-D743-BA39-4FF47B3B4641}"/>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0DEDE08C-5AE0-8A4B-84BB-5EA5DCD6BB69}"/>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163172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69752-A383-1647-B1B1-F5D6B421D5DE}"/>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3" name="Footer Placeholder 2">
            <a:extLst>
              <a:ext uri="{FF2B5EF4-FFF2-40B4-BE49-F238E27FC236}">
                <a16:creationId xmlns:a16="http://schemas.microsoft.com/office/drawing/2014/main" id="{9859BB1C-CC70-C241-A38A-252823A8187A}"/>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523EB883-0FB2-6742-B25C-651143622768}"/>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106841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171B-1B0B-4F40-ABCD-F1EC8F5F724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FI"/>
          </a:p>
        </p:txBody>
      </p:sp>
      <p:sp>
        <p:nvSpPr>
          <p:cNvPr id="3" name="Content Placeholder 2">
            <a:extLst>
              <a:ext uri="{FF2B5EF4-FFF2-40B4-BE49-F238E27FC236}">
                <a16:creationId xmlns:a16="http://schemas.microsoft.com/office/drawing/2014/main" id="{35FE77F5-8F30-D847-9712-CFBACF700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a:p>
        </p:txBody>
      </p:sp>
      <p:sp>
        <p:nvSpPr>
          <p:cNvPr id="4" name="Text Placeholder 3">
            <a:extLst>
              <a:ext uri="{FF2B5EF4-FFF2-40B4-BE49-F238E27FC236}">
                <a16:creationId xmlns:a16="http://schemas.microsoft.com/office/drawing/2014/main" id="{C80DD588-B5A8-294B-851A-F6A665977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1C9E4167-74F6-DB4F-A3AB-3A55F40D6630}"/>
              </a:ext>
            </a:extLst>
          </p:cNvPr>
          <p:cNvSpPr>
            <a:spLocks noGrp="1"/>
          </p:cNvSpPr>
          <p:nvPr>
            <p:ph type="dt" sz="half" idx="10"/>
          </p:nvPr>
        </p:nvSpPr>
        <p:spPr/>
        <p:txBody>
          <a:bodyPr/>
          <a:lstStyle/>
          <a:p>
            <a:fld id="{D687E934-231E-DF46-95CC-7A580922F0CC}" type="datetimeFigureOut">
              <a:rPr lang="en-FI" smtClean="0"/>
              <a:t>11/06/2023</a:t>
            </a:fld>
            <a:endParaRPr lang="en-FI"/>
          </a:p>
        </p:txBody>
      </p:sp>
      <p:sp>
        <p:nvSpPr>
          <p:cNvPr id="6" name="Footer Placeholder 5">
            <a:extLst>
              <a:ext uri="{FF2B5EF4-FFF2-40B4-BE49-F238E27FC236}">
                <a16:creationId xmlns:a16="http://schemas.microsoft.com/office/drawing/2014/main" id="{AE75E7FB-B57D-FE44-82AB-17D7FA40F4AD}"/>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438AD27-9715-7245-840C-1DF2763FEDD4}"/>
              </a:ext>
            </a:extLst>
          </p:cNvPr>
          <p:cNvSpPr>
            <a:spLocks noGrp="1"/>
          </p:cNvSpPr>
          <p:nvPr>
            <p:ph type="sldNum" sz="quarter" idx="12"/>
          </p:nvPr>
        </p:nvSpPr>
        <p:spPr/>
        <p:txBody>
          <a:bodyPr/>
          <a:lstStyle/>
          <a:p>
            <a:fld id="{04478290-D5AF-314E-96F7-4EC8A9331B50}" type="slidenum">
              <a:rPr lang="en-FI" smtClean="0"/>
              <a:t>‹#›</a:t>
            </a:fld>
            <a:endParaRPr lang="en-FI"/>
          </a:p>
        </p:txBody>
      </p:sp>
    </p:spTree>
    <p:extLst>
      <p:ext uri="{BB962C8B-B14F-4D97-AF65-F5344CB8AC3E}">
        <p14:creationId xmlns:p14="http://schemas.microsoft.com/office/powerpoint/2010/main" val="426320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804BB6-7256-7441-9A15-46CAE9B79594}"/>
              </a:ext>
            </a:extLst>
          </p:cNvPr>
          <p:cNvPicPr>
            <a:picLocks noChangeAspect="1"/>
          </p:cNvPicPr>
          <p:nvPr userDrawn="1"/>
        </p:nvPicPr>
        <p:blipFill>
          <a:blip r:embed="rId14"/>
          <a:stretch>
            <a:fillRect/>
          </a:stretch>
        </p:blipFill>
        <p:spPr>
          <a:xfrm>
            <a:off x="0" y="6096000"/>
            <a:ext cx="12192000" cy="762000"/>
          </a:xfrm>
          <a:prstGeom prst="rect">
            <a:avLst/>
          </a:prstGeom>
        </p:spPr>
      </p:pic>
      <p:sp>
        <p:nvSpPr>
          <p:cNvPr id="2" name="Title Placeholder 1">
            <a:extLst>
              <a:ext uri="{FF2B5EF4-FFF2-40B4-BE49-F238E27FC236}">
                <a16:creationId xmlns:a16="http://schemas.microsoft.com/office/drawing/2014/main" id="{BF6A2686-5466-B345-897C-D288756FED81}"/>
              </a:ext>
            </a:extLst>
          </p:cNvPr>
          <p:cNvSpPr>
            <a:spLocks noGrp="1"/>
          </p:cNvSpPr>
          <p:nvPr>
            <p:ph type="title"/>
          </p:nvPr>
        </p:nvSpPr>
        <p:spPr>
          <a:xfrm>
            <a:off x="839788" y="365125"/>
            <a:ext cx="10514012" cy="1527049"/>
          </a:xfrm>
          <a:prstGeom prst="rect">
            <a:avLst/>
          </a:prstGeom>
        </p:spPr>
        <p:txBody>
          <a:bodyPr vert="horz" lIns="91440" tIns="45720" rIns="91440" bIns="45720" rtlCol="0" anchor="ctr">
            <a:normAutofit/>
          </a:bodyPr>
          <a:lstStyle/>
          <a:p>
            <a:r>
              <a:rPr lang="sv-SE"/>
              <a:t>Klicka här för att ändra mall för rubrikformat</a:t>
            </a:r>
            <a:endParaRPr lang="en-FI" dirty="0"/>
          </a:p>
        </p:txBody>
      </p:sp>
      <p:sp>
        <p:nvSpPr>
          <p:cNvPr id="3" name="Text Placeholder 2">
            <a:extLst>
              <a:ext uri="{FF2B5EF4-FFF2-40B4-BE49-F238E27FC236}">
                <a16:creationId xmlns:a16="http://schemas.microsoft.com/office/drawing/2014/main" id="{E326B3E9-3545-E242-999B-932B0F6CC0ED}"/>
              </a:ext>
            </a:extLst>
          </p:cNvPr>
          <p:cNvSpPr>
            <a:spLocks noGrp="1"/>
          </p:cNvSpPr>
          <p:nvPr>
            <p:ph type="body" idx="1"/>
          </p:nvPr>
        </p:nvSpPr>
        <p:spPr>
          <a:xfrm>
            <a:off x="839788" y="2417274"/>
            <a:ext cx="10514012" cy="3567601"/>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FI" dirty="0"/>
          </a:p>
        </p:txBody>
      </p:sp>
      <p:sp>
        <p:nvSpPr>
          <p:cNvPr id="4" name="Date Placeholder 3">
            <a:extLst>
              <a:ext uri="{FF2B5EF4-FFF2-40B4-BE49-F238E27FC236}">
                <a16:creationId xmlns:a16="http://schemas.microsoft.com/office/drawing/2014/main" id="{0840F4B0-168D-9D4A-A295-A745F3A632DB}"/>
              </a:ext>
            </a:extLst>
          </p:cNvPr>
          <p:cNvSpPr>
            <a:spLocks noGrp="1"/>
          </p:cNvSpPr>
          <p:nvPr>
            <p:ph type="dt" sz="half" idx="2"/>
          </p:nvPr>
        </p:nvSpPr>
        <p:spPr>
          <a:xfrm>
            <a:off x="838200" y="6286900"/>
            <a:ext cx="1742038" cy="365125"/>
          </a:xfrm>
          <a:prstGeom prst="rect">
            <a:avLst/>
          </a:prstGeom>
        </p:spPr>
        <p:txBody>
          <a:bodyPr vert="horz" lIns="91440" tIns="45720" rIns="91440" bIns="45720" rtlCol="0" anchor="ctr"/>
          <a:lstStyle>
            <a:lvl1pPr algn="l">
              <a:defRPr sz="1200">
                <a:solidFill>
                  <a:schemeClr val="bg2"/>
                </a:solidFill>
                <a:latin typeface="PT Sans" panose="020B0503020203020204" pitchFamily="34" charset="77"/>
              </a:defRPr>
            </a:lvl1pPr>
          </a:lstStyle>
          <a:p>
            <a:fld id="{D687E934-231E-DF46-95CC-7A580922F0CC}" type="datetimeFigureOut">
              <a:rPr lang="en-FI" smtClean="0"/>
              <a:pPr/>
              <a:t>11/06/2023</a:t>
            </a:fld>
            <a:endParaRPr lang="en-FI" dirty="0"/>
          </a:p>
        </p:txBody>
      </p:sp>
      <p:sp>
        <p:nvSpPr>
          <p:cNvPr id="5" name="Footer Placeholder 4">
            <a:extLst>
              <a:ext uri="{FF2B5EF4-FFF2-40B4-BE49-F238E27FC236}">
                <a16:creationId xmlns:a16="http://schemas.microsoft.com/office/drawing/2014/main" id="{407F479A-6B1C-2941-AAB0-281F42F74D83}"/>
              </a:ext>
            </a:extLst>
          </p:cNvPr>
          <p:cNvSpPr>
            <a:spLocks noGrp="1"/>
          </p:cNvSpPr>
          <p:nvPr>
            <p:ph type="ftr" sz="quarter" idx="3"/>
          </p:nvPr>
        </p:nvSpPr>
        <p:spPr>
          <a:xfrm>
            <a:off x="2644367" y="6286899"/>
            <a:ext cx="4114800" cy="365125"/>
          </a:xfrm>
          <a:prstGeom prst="rect">
            <a:avLst/>
          </a:prstGeom>
        </p:spPr>
        <p:txBody>
          <a:bodyPr vert="horz" lIns="91440" tIns="45720" rIns="91440" bIns="45720" rtlCol="0" anchor="ctr"/>
          <a:lstStyle>
            <a:lvl1pPr algn="ctr">
              <a:defRPr sz="1200">
                <a:solidFill>
                  <a:schemeClr val="bg2"/>
                </a:solidFill>
                <a:latin typeface="PT Sans" panose="020B0503020203020204" pitchFamily="34" charset="77"/>
              </a:defRPr>
            </a:lvl1pPr>
          </a:lstStyle>
          <a:p>
            <a:endParaRPr lang="en-FI" dirty="0"/>
          </a:p>
        </p:txBody>
      </p:sp>
      <p:sp>
        <p:nvSpPr>
          <p:cNvPr id="6" name="Slide Number Placeholder 5">
            <a:extLst>
              <a:ext uri="{FF2B5EF4-FFF2-40B4-BE49-F238E27FC236}">
                <a16:creationId xmlns:a16="http://schemas.microsoft.com/office/drawing/2014/main" id="{529AE442-4C0C-3A4A-959D-F9E3ABB01AA6}"/>
              </a:ext>
            </a:extLst>
          </p:cNvPr>
          <p:cNvSpPr>
            <a:spLocks noGrp="1"/>
          </p:cNvSpPr>
          <p:nvPr>
            <p:ph type="sldNum" sz="quarter" idx="4"/>
          </p:nvPr>
        </p:nvSpPr>
        <p:spPr>
          <a:xfrm>
            <a:off x="6823296" y="6286900"/>
            <a:ext cx="2743200" cy="365125"/>
          </a:xfrm>
          <a:prstGeom prst="rect">
            <a:avLst/>
          </a:prstGeom>
        </p:spPr>
        <p:txBody>
          <a:bodyPr vert="horz" lIns="91440" tIns="45720" rIns="91440" bIns="45720" rtlCol="0" anchor="ctr"/>
          <a:lstStyle>
            <a:lvl1pPr algn="r">
              <a:defRPr sz="1200">
                <a:solidFill>
                  <a:schemeClr val="bg2"/>
                </a:solidFill>
                <a:latin typeface="PT Sans" panose="020B0503020203020204" pitchFamily="34" charset="77"/>
              </a:defRPr>
            </a:lvl1pPr>
          </a:lstStyle>
          <a:p>
            <a:fld id="{04478290-D5AF-314E-96F7-4EC8A9331B50}" type="slidenum">
              <a:rPr lang="en-FI" smtClean="0"/>
              <a:pPr/>
              <a:t>‹#›</a:t>
            </a:fld>
            <a:endParaRPr lang="en-FI" dirty="0"/>
          </a:p>
        </p:txBody>
      </p:sp>
    </p:spTree>
    <p:extLst>
      <p:ext uri="{BB962C8B-B14F-4D97-AF65-F5344CB8AC3E}">
        <p14:creationId xmlns:p14="http://schemas.microsoft.com/office/powerpoint/2010/main" val="34175228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accent1"/>
          </a:solidFill>
          <a:latin typeface="PT Serif" panose="020A0603040505020204" pitchFamily="18" charset="77"/>
          <a:ea typeface="+mj-ea"/>
          <a:cs typeface="+mj-cs"/>
        </a:defRPr>
      </a:lvl1pPr>
    </p:titleStyle>
    <p:bodyStyle>
      <a:lvl1pPr marL="228600" indent="-228600" algn="l" defTabSz="914400" rtl="0" eaLnBrk="1" latinLnBrk="0" hangingPunct="1">
        <a:lnSpc>
          <a:spcPct val="150000"/>
        </a:lnSpc>
        <a:spcBef>
          <a:spcPts val="1000"/>
        </a:spcBef>
        <a:buFont typeface="Wingdings" pitchFamily="2" charset="2"/>
        <a:buChar char="§"/>
        <a:defRPr sz="3600" b="1" kern="1200">
          <a:solidFill>
            <a:schemeClr val="accent1"/>
          </a:solidFill>
          <a:latin typeface="PT Sans" panose="020B0503020203020204" pitchFamily="34" charset="77"/>
          <a:ea typeface="+mn-ea"/>
          <a:cs typeface="+mn-cs"/>
        </a:defRPr>
      </a:lvl1pPr>
      <a:lvl2pPr marL="685800" indent="-228600" algn="l" defTabSz="914400" rtl="0" eaLnBrk="1" latinLnBrk="0" hangingPunct="1">
        <a:lnSpc>
          <a:spcPct val="150000"/>
        </a:lnSpc>
        <a:spcBef>
          <a:spcPts val="500"/>
        </a:spcBef>
        <a:buFont typeface="Wingdings" pitchFamily="2" charset="2"/>
        <a:buChar char="§"/>
        <a:defRPr sz="2800" b="1" kern="1200">
          <a:solidFill>
            <a:schemeClr val="accent1"/>
          </a:solidFill>
          <a:latin typeface="PT Sans" panose="020B0503020203020204" pitchFamily="34" charset="77"/>
          <a:ea typeface="+mn-ea"/>
          <a:cs typeface="+mn-cs"/>
        </a:defRPr>
      </a:lvl2pPr>
      <a:lvl3pPr marL="1116013" indent="-225425" algn="l" defTabSz="914400" rtl="0" eaLnBrk="1" latinLnBrk="0" hangingPunct="1">
        <a:lnSpc>
          <a:spcPct val="150000"/>
        </a:lnSpc>
        <a:spcBef>
          <a:spcPts val="500"/>
        </a:spcBef>
        <a:buFont typeface="Wingdings" pitchFamily="2" charset="2"/>
        <a:buChar char="§"/>
        <a:tabLst/>
        <a:defRPr sz="2400" kern="1200">
          <a:solidFill>
            <a:schemeClr val="accent1"/>
          </a:solidFill>
          <a:latin typeface="PT Sans" panose="020B0503020203020204" pitchFamily="34" charset="77"/>
          <a:ea typeface="+mn-ea"/>
          <a:cs typeface="+mn-cs"/>
        </a:defRPr>
      </a:lvl3pPr>
      <a:lvl4pPr marL="1116013" indent="-225425" algn="l" defTabSz="914400" rtl="0" eaLnBrk="1" latinLnBrk="0" hangingPunct="1">
        <a:lnSpc>
          <a:spcPct val="150000"/>
        </a:lnSpc>
        <a:spcBef>
          <a:spcPts val="500"/>
        </a:spcBef>
        <a:buFont typeface="Wingdings" pitchFamily="2" charset="2"/>
        <a:buChar char="§"/>
        <a:tabLst/>
        <a:defRPr sz="2400" kern="1200">
          <a:solidFill>
            <a:schemeClr val="accent1"/>
          </a:solidFill>
          <a:latin typeface="PT Sans" panose="020B0503020203020204" pitchFamily="34" charset="77"/>
          <a:ea typeface="+mn-ea"/>
          <a:cs typeface="+mn-cs"/>
        </a:defRPr>
      </a:lvl4pPr>
      <a:lvl5pPr marL="1116013" indent="-225425" algn="l" defTabSz="914400" rtl="0" eaLnBrk="1" latinLnBrk="0" hangingPunct="1">
        <a:lnSpc>
          <a:spcPct val="150000"/>
        </a:lnSpc>
        <a:spcBef>
          <a:spcPts val="500"/>
        </a:spcBef>
        <a:buFont typeface="Wingdings" pitchFamily="2" charset="2"/>
        <a:buChar char="§"/>
        <a:tabLst/>
        <a:defRPr sz="2400" kern="1200">
          <a:solidFill>
            <a:schemeClr val="accent1"/>
          </a:solidFill>
          <a:latin typeface="PT Sans"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529" userDrawn="1">
          <p15:clr>
            <a:srgbClr val="F26B43"/>
          </p15:clr>
        </p15:guide>
        <p15:guide id="3" pos="7151" userDrawn="1">
          <p15:clr>
            <a:srgbClr val="F26B43"/>
          </p15:clr>
        </p15:guide>
        <p15:guide id="4"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mmons.wikimedia.org/wiki/File:Woman_power_walking.jpg" TargetMode="External"/><Relationship Id="rId3" Type="http://schemas.openxmlformats.org/officeDocument/2006/relationships/image" Target="../media/image15.pn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pixabay.com/en/retina-nevus-eye-1214187/" TargetMode="External"/><Relationship Id="rId5" Type="http://schemas.openxmlformats.org/officeDocument/2006/relationships/image" Target="../media/image16.jpg"/><Relationship Id="rId4" Type="http://schemas.openxmlformats.org/officeDocument/2006/relationships/hyperlink" Target="https://pixabay.com/en/light-bulb-lamp-electric-lighting-16175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Woman_power_walking.jpg" TargetMode="External"/><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fss.fi/"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0FA2-D396-0A43-898D-C54103E6D35D}"/>
              </a:ext>
            </a:extLst>
          </p:cNvPr>
          <p:cNvSpPr>
            <a:spLocks noGrp="1"/>
          </p:cNvSpPr>
          <p:nvPr>
            <p:ph type="ctrTitle"/>
          </p:nvPr>
        </p:nvSpPr>
        <p:spPr/>
        <p:txBody>
          <a:bodyPr>
            <a:normAutofit/>
          </a:bodyPr>
          <a:lstStyle/>
          <a:p>
            <a:r>
              <a:rPr lang="sv-FI" dirty="0"/>
              <a:t>Synhälsa</a:t>
            </a:r>
            <a:endParaRPr lang="en-FI" dirty="0"/>
          </a:p>
        </p:txBody>
      </p:sp>
      <p:sp>
        <p:nvSpPr>
          <p:cNvPr id="3" name="Subtitle 2">
            <a:extLst>
              <a:ext uri="{FF2B5EF4-FFF2-40B4-BE49-F238E27FC236}">
                <a16:creationId xmlns:a16="http://schemas.microsoft.com/office/drawing/2014/main" id="{55B69A33-5552-984E-BD37-FA4357EB8B00}"/>
              </a:ext>
            </a:extLst>
          </p:cNvPr>
          <p:cNvSpPr>
            <a:spLocks noGrp="1"/>
          </p:cNvSpPr>
          <p:nvPr>
            <p:ph type="subTitle" idx="1"/>
          </p:nvPr>
        </p:nvSpPr>
        <p:spPr/>
        <p:txBody>
          <a:bodyPr/>
          <a:lstStyle/>
          <a:p>
            <a:r>
              <a:rPr lang="sv-FI" dirty="0"/>
              <a:t>27.10.2023 Synrådgivare Stina Nygård</a:t>
            </a:r>
            <a:endParaRPr lang="en-FI" dirty="0"/>
          </a:p>
        </p:txBody>
      </p:sp>
    </p:spTree>
    <p:extLst>
      <p:ext uri="{BB962C8B-B14F-4D97-AF65-F5344CB8AC3E}">
        <p14:creationId xmlns:p14="http://schemas.microsoft.com/office/powerpoint/2010/main" val="15264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0018C1-E2B1-4A46-8616-279C435E85FE}"/>
              </a:ext>
            </a:extLst>
          </p:cNvPr>
          <p:cNvSpPr>
            <a:spLocks noGrp="1"/>
          </p:cNvSpPr>
          <p:nvPr>
            <p:ph type="title"/>
          </p:nvPr>
        </p:nvSpPr>
        <p:spPr/>
        <p:txBody>
          <a:bodyPr/>
          <a:lstStyle/>
          <a:p>
            <a:r>
              <a:rPr lang="fi-FI" dirty="0" err="1"/>
              <a:t>Vad</a:t>
            </a:r>
            <a:r>
              <a:rPr lang="fi-FI" dirty="0"/>
              <a:t> </a:t>
            </a:r>
            <a:r>
              <a:rPr lang="fi-FI" dirty="0" err="1"/>
              <a:t>kan</a:t>
            </a:r>
            <a:r>
              <a:rPr lang="fi-FI" dirty="0"/>
              <a:t> </a:t>
            </a:r>
            <a:r>
              <a:rPr lang="fi-FI" dirty="0" err="1"/>
              <a:t>man</a:t>
            </a:r>
            <a:r>
              <a:rPr lang="fi-FI" dirty="0"/>
              <a:t> </a:t>
            </a:r>
            <a:r>
              <a:rPr lang="fi-FI" dirty="0" err="1"/>
              <a:t>själv</a:t>
            </a:r>
            <a:r>
              <a:rPr lang="fi-FI" dirty="0"/>
              <a:t> </a:t>
            </a:r>
            <a:r>
              <a:rPr lang="fi-FI" dirty="0" err="1"/>
              <a:t>göra</a:t>
            </a:r>
            <a:r>
              <a:rPr lang="fi-FI" dirty="0"/>
              <a:t> för </a:t>
            </a:r>
            <a:r>
              <a:rPr lang="fi-FI" dirty="0" err="1"/>
              <a:t>sin</a:t>
            </a:r>
            <a:r>
              <a:rPr lang="fi-FI" dirty="0"/>
              <a:t> </a:t>
            </a:r>
            <a:r>
              <a:rPr lang="fi-FI" dirty="0" err="1"/>
              <a:t>ögonhälsa</a:t>
            </a:r>
            <a:r>
              <a:rPr lang="fi-FI" dirty="0"/>
              <a:t>?</a:t>
            </a:r>
            <a:endParaRPr lang="sv-FI" dirty="0"/>
          </a:p>
        </p:txBody>
      </p:sp>
      <p:sp>
        <p:nvSpPr>
          <p:cNvPr id="3" name="Platshållare för innehåll 2">
            <a:extLst>
              <a:ext uri="{FF2B5EF4-FFF2-40B4-BE49-F238E27FC236}">
                <a16:creationId xmlns:a16="http://schemas.microsoft.com/office/drawing/2014/main" id="{E611AB49-9C2C-46C3-8A6B-BC9544A7EEF0}"/>
              </a:ext>
            </a:extLst>
          </p:cNvPr>
          <p:cNvSpPr>
            <a:spLocks noGrp="1"/>
          </p:cNvSpPr>
          <p:nvPr>
            <p:ph idx="1"/>
          </p:nvPr>
        </p:nvSpPr>
        <p:spPr>
          <a:xfrm>
            <a:off x="839788" y="1808164"/>
            <a:ext cx="10514012" cy="4176711"/>
          </a:xfrm>
        </p:spPr>
        <p:txBody>
          <a:bodyPr>
            <a:normAutofit fontScale="92500" lnSpcReduction="10000"/>
          </a:bodyPr>
          <a:lstStyle/>
          <a:p>
            <a:r>
              <a:rPr lang="fi-FI" b="0" dirty="0" err="1"/>
              <a:t>Belysningen</a:t>
            </a:r>
            <a:r>
              <a:rPr lang="fi-FI" b="0" dirty="0"/>
              <a:t> </a:t>
            </a:r>
            <a:r>
              <a:rPr lang="fi-FI" b="0" dirty="0" err="1"/>
              <a:t>har</a:t>
            </a:r>
            <a:r>
              <a:rPr lang="fi-FI" b="0" dirty="0"/>
              <a:t> </a:t>
            </a:r>
            <a:r>
              <a:rPr lang="fi-FI" b="0" dirty="0" err="1"/>
              <a:t>betydelse</a:t>
            </a:r>
            <a:r>
              <a:rPr lang="fi-FI" b="0" dirty="0"/>
              <a:t>!</a:t>
            </a:r>
          </a:p>
          <a:p>
            <a:r>
              <a:rPr lang="fi-FI" b="0" dirty="0" err="1"/>
              <a:t>Ögonkontroll</a:t>
            </a:r>
            <a:r>
              <a:rPr lang="fi-FI" b="0" dirty="0"/>
              <a:t> </a:t>
            </a:r>
            <a:r>
              <a:rPr lang="fi-FI" b="0" dirty="0" err="1"/>
              <a:t>regelbundet</a:t>
            </a:r>
            <a:endParaRPr lang="fi-FI" b="0" dirty="0"/>
          </a:p>
          <a:p>
            <a:r>
              <a:rPr lang="fi-FI" b="0" dirty="0" err="1"/>
              <a:t>Ta</a:t>
            </a:r>
            <a:r>
              <a:rPr lang="fi-FI" b="0" dirty="0"/>
              <a:t> </a:t>
            </a:r>
            <a:r>
              <a:rPr lang="fi-FI" b="0" dirty="0" err="1"/>
              <a:t>hand</a:t>
            </a:r>
            <a:r>
              <a:rPr lang="fi-FI" b="0" dirty="0"/>
              <a:t> </a:t>
            </a:r>
            <a:r>
              <a:rPr lang="fi-FI" b="0" dirty="0" err="1"/>
              <a:t>om</a:t>
            </a:r>
            <a:r>
              <a:rPr lang="fi-FI" b="0" dirty="0"/>
              <a:t> </a:t>
            </a:r>
            <a:r>
              <a:rPr lang="fi-FI" b="0" dirty="0" err="1"/>
              <a:t>din</a:t>
            </a:r>
            <a:r>
              <a:rPr lang="fi-FI" b="0" dirty="0"/>
              <a:t> </a:t>
            </a:r>
            <a:r>
              <a:rPr lang="fi-FI" b="0" dirty="0" err="1"/>
              <a:t>hälsa</a:t>
            </a:r>
            <a:endParaRPr lang="sv-FI" b="0" dirty="0"/>
          </a:p>
          <a:p>
            <a:r>
              <a:rPr lang="sv-FI" b="0" dirty="0"/>
              <a:t>Använd ögonen på ett mångsidigt sätt</a:t>
            </a:r>
          </a:p>
          <a:p>
            <a:r>
              <a:rPr lang="sv-FI" b="0" dirty="0"/>
              <a:t>Skydda ögonen mot skadligt ljus</a:t>
            </a:r>
            <a:endParaRPr lang="fi-FI" b="0" dirty="0"/>
          </a:p>
        </p:txBody>
      </p:sp>
      <p:pic>
        <p:nvPicPr>
          <p:cNvPr id="7" name="Bildobjekt 6" descr="En bild som visar ljus, lampa, mörk&#10;&#10;Automatiskt genererad beskrivning">
            <a:extLst>
              <a:ext uri="{FF2B5EF4-FFF2-40B4-BE49-F238E27FC236}">
                <a16:creationId xmlns:a16="http://schemas.microsoft.com/office/drawing/2014/main" id="{EC68440D-99C5-417D-B684-31A7337527E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12556" y="1531599"/>
            <a:ext cx="1239044" cy="1219200"/>
          </a:xfrm>
          <a:prstGeom prst="rect">
            <a:avLst/>
          </a:prstGeom>
        </p:spPr>
      </p:pic>
      <p:pic>
        <p:nvPicPr>
          <p:cNvPr id="9" name="Bildobjekt 8">
            <a:extLst>
              <a:ext uri="{FF2B5EF4-FFF2-40B4-BE49-F238E27FC236}">
                <a16:creationId xmlns:a16="http://schemas.microsoft.com/office/drawing/2014/main" id="{2F279A5C-D298-47A1-B6C3-C1B1E3013EF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25801" y="2919695"/>
            <a:ext cx="2012553" cy="1332703"/>
          </a:xfrm>
          <a:prstGeom prst="rect">
            <a:avLst/>
          </a:prstGeom>
        </p:spPr>
      </p:pic>
      <p:pic>
        <p:nvPicPr>
          <p:cNvPr id="11" name="Bildobjekt 10" descr="En bild som visar utomhus, person, kavaj&#10;&#10;Automatiskt genererad beskrivning">
            <a:extLst>
              <a:ext uri="{FF2B5EF4-FFF2-40B4-BE49-F238E27FC236}">
                <a16:creationId xmlns:a16="http://schemas.microsoft.com/office/drawing/2014/main" id="{A30F7E43-B443-4418-A1B1-12E25B1143F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667249" y="4421295"/>
            <a:ext cx="2329656" cy="1517368"/>
          </a:xfrm>
          <a:prstGeom prst="rect">
            <a:avLst/>
          </a:prstGeom>
        </p:spPr>
      </p:pic>
    </p:spTree>
    <p:extLst>
      <p:ext uri="{BB962C8B-B14F-4D97-AF65-F5344CB8AC3E}">
        <p14:creationId xmlns:p14="http://schemas.microsoft.com/office/powerpoint/2010/main" val="207647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4AC8C0-231E-461B-9A08-A57D3BF53924}"/>
              </a:ext>
            </a:extLst>
          </p:cNvPr>
          <p:cNvSpPr>
            <a:spLocks noGrp="1"/>
          </p:cNvSpPr>
          <p:nvPr>
            <p:ph type="title"/>
          </p:nvPr>
        </p:nvSpPr>
        <p:spPr>
          <a:xfrm>
            <a:off x="839788" y="365125"/>
            <a:ext cx="10514012" cy="1527049"/>
          </a:xfrm>
        </p:spPr>
        <p:txBody>
          <a:bodyPr anchor="ctr">
            <a:normAutofit/>
          </a:bodyPr>
          <a:lstStyle/>
          <a:p>
            <a:r>
              <a:rPr lang="fi-FI" dirty="0" err="1"/>
              <a:t>Satsa</a:t>
            </a:r>
            <a:r>
              <a:rPr lang="fi-FI" dirty="0"/>
              <a:t> </a:t>
            </a:r>
            <a:r>
              <a:rPr lang="fi-FI" dirty="0" err="1"/>
              <a:t>på</a:t>
            </a:r>
            <a:r>
              <a:rPr lang="fi-FI" dirty="0"/>
              <a:t> </a:t>
            </a:r>
            <a:r>
              <a:rPr lang="fi-FI" dirty="0" err="1"/>
              <a:t>god</a:t>
            </a:r>
            <a:r>
              <a:rPr lang="fi-FI" dirty="0"/>
              <a:t> </a:t>
            </a:r>
            <a:r>
              <a:rPr lang="fi-FI" dirty="0" err="1"/>
              <a:t>belysning</a:t>
            </a:r>
            <a:r>
              <a:rPr lang="fi-FI" dirty="0"/>
              <a:t>!</a:t>
            </a:r>
            <a:endParaRPr lang="sv-FI" dirty="0"/>
          </a:p>
        </p:txBody>
      </p:sp>
      <p:sp>
        <p:nvSpPr>
          <p:cNvPr id="3" name="Platshållare för innehåll 2">
            <a:extLst>
              <a:ext uri="{FF2B5EF4-FFF2-40B4-BE49-F238E27FC236}">
                <a16:creationId xmlns:a16="http://schemas.microsoft.com/office/drawing/2014/main" id="{639158B9-E271-4A29-AB44-D362AA3BCE24}"/>
              </a:ext>
            </a:extLst>
          </p:cNvPr>
          <p:cNvSpPr>
            <a:spLocks noGrp="1"/>
          </p:cNvSpPr>
          <p:nvPr>
            <p:ph sz="half" idx="1"/>
          </p:nvPr>
        </p:nvSpPr>
        <p:spPr>
          <a:xfrm>
            <a:off x="838200" y="1825625"/>
            <a:ext cx="5181600" cy="4351338"/>
          </a:xfrm>
        </p:spPr>
        <p:txBody>
          <a:bodyPr>
            <a:normAutofit/>
          </a:bodyPr>
          <a:lstStyle/>
          <a:p>
            <a:pPr>
              <a:lnSpc>
                <a:spcPct val="140000"/>
              </a:lnSpc>
            </a:pPr>
            <a:r>
              <a:rPr lang="sv-FI" sz="2500" dirty="0"/>
              <a:t>Behovet av ljus ökar med åldern. En 60 åring behöver 10 gånger mera ljus än en 10 åring. </a:t>
            </a:r>
          </a:p>
          <a:p>
            <a:pPr>
              <a:lnSpc>
                <a:spcPct val="140000"/>
              </a:lnSpc>
            </a:pPr>
            <a:r>
              <a:rPr lang="sv-FI" sz="2500" dirty="0"/>
              <a:t>Ljuset har en enorm betydelse för seendet och ljusets betydelse ökar under den mörka årstiden.</a:t>
            </a:r>
          </a:p>
          <a:p>
            <a:pPr>
              <a:lnSpc>
                <a:spcPct val="140000"/>
              </a:lnSpc>
            </a:pPr>
            <a:r>
              <a:rPr lang="sv-FI" sz="2500" dirty="0"/>
              <a:t>Nackdel: bländning</a:t>
            </a:r>
          </a:p>
          <a:p>
            <a:pPr>
              <a:lnSpc>
                <a:spcPct val="140000"/>
              </a:lnSpc>
            </a:pPr>
            <a:endParaRPr lang="sv-FI" sz="2500" dirty="0"/>
          </a:p>
          <a:p>
            <a:pPr>
              <a:lnSpc>
                <a:spcPct val="140000"/>
              </a:lnSpc>
            </a:pPr>
            <a:endParaRPr lang="sv-FI" sz="2500" dirty="0"/>
          </a:p>
        </p:txBody>
      </p:sp>
      <p:pic>
        <p:nvPicPr>
          <p:cNvPr id="1026" name="Picture 2" descr="Innolux takpendel du kan köpa online | Lampkultur.se">
            <a:extLst>
              <a:ext uri="{FF2B5EF4-FFF2-40B4-BE49-F238E27FC236}">
                <a16:creationId xmlns:a16="http://schemas.microsoft.com/office/drawing/2014/main" id="{9947D702-928D-A053-B8BF-307502218FC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592853" y="1825625"/>
            <a:ext cx="3345815" cy="3345815"/>
          </a:xfrm>
          <a:prstGeom prst="rect">
            <a:avLst/>
          </a:prstGeom>
          <a:solidFill>
            <a:srgbClr val="FFFFFF"/>
          </a:solidFill>
        </p:spPr>
      </p:pic>
    </p:spTree>
    <p:extLst>
      <p:ext uri="{BB962C8B-B14F-4D97-AF65-F5344CB8AC3E}">
        <p14:creationId xmlns:p14="http://schemas.microsoft.com/office/powerpoint/2010/main" val="377476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E91DCE-0E66-7E70-A027-F26163DE62CB}"/>
              </a:ext>
            </a:extLst>
          </p:cNvPr>
          <p:cNvSpPr>
            <a:spLocks noGrp="1"/>
          </p:cNvSpPr>
          <p:nvPr>
            <p:ph type="title"/>
          </p:nvPr>
        </p:nvSpPr>
        <p:spPr>
          <a:xfrm>
            <a:off x="839788" y="365125"/>
            <a:ext cx="10514012" cy="1527049"/>
          </a:xfrm>
        </p:spPr>
        <p:txBody>
          <a:bodyPr anchor="ctr">
            <a:normAutofit/>
          </a:bodyPr>
          <a:lstStyle/>
          <a:p>
            <a:r>
              <a:rPr lang="sv-FI" dirty="0"/>
              <a:t>Varför god belysning?</a:t>
            </a:r>
          </a:p>
        </p:txBody>
      </p:sp>
      <p:sp>
        <p:nvSpPr>
          <p:cNvPr id="8" name="Content Placeholder 2">
            <a:extLst>
              <a:ext uri="{FF2B5EF4-FFF2-40B4-BE49-F238E27FC236}">
                <a16:creationId xmlns:a16="http://schemas.microsoft.com/office/drawing/2014/main" id="{B009082E-BF27-E185-BFEA-2D3527E0DDFC}"/>
              </a:ext>
            </a:extLst>
          </p:cNvPr>
          <p:cNvSpPr>
            <a:spLocks noGrp="1"/>
          </p:cNvSpPr>
          <p:nvPr>
            <p:ph sz="half" idx="1"/>
          </p:nvPr>
        </p:nvSpPr>
        <p:spPr>
          <a:xfrm>
            <a:off x="838200" y="1825625"/>
            <a:ext cx="5181600" cy="4351338"/>
          </a:xfrm>
        </p:spPr>
        <p:txBody>
          <a:bodyPr>
            <a:normAutofit fontScale="70000" lnSpcReduction="20000"/>
          </a:bodyPr>
          <a:lstStyle/>
          <a:p>
            <a:r>
              <a:rPr lang="sv-FI" sz="3600" dirty="0"/>
              <a:t>En god belysning underlättar </a:t>
            </a:r>
            <a:r>
              <a:rPr lang="sv-FI" dirty="0"/>
              <a:t>att se,</a:t>
            </a:r>
            <a:r>
              <a:rPr lang="sv-FI" sz="3600" dirty="0"/>
              <a:t> gestalta omgivningen </a:t>
            </a:r>
            <a:r>
              <a:rPr lang="sv-FI" dirty="0"/>
              <a:t>och</a:t>
            </a:r>
            <a:r>
              <a:rPr lang="sv-FI" sz="3600" dirty="0"/>
              <a:t> att röra sig och fungera tryggt. När man ser bra observerar man faror i tid och undviker olyckor.</a:t>
            </a:r>
          </a:p>
          <a:p>
            <a:r>
              <a:rPr lang="sv-FI" dirty="0"/>
              <a:t>En god allmän och jämn belysning.</a:t>
            </a:r>
            <a:endParaRPr lang="sv-FI" sz="3600" dirty="0"/>
          </a:p>
          <a:p>
            <a:r>
              <a:rPr lang="en-US" dirty="0" err="1"/>
              <a:t>Viktigt</a:t>
            </a:r>
            <a:r>
              <a:rPr lang="en-US" dirty="0"/>
              <a:t> med god </a:t>
            </a:r>
            <a:r>
              <a:rPr lang="en-US" dirty="0" err="1"/>
              <a:t>belysning</a:t>
            </a:r>
            <a:r>
              <a:rPr lang="en-US" dirty="0"/>
              <a:t> </a:t>
            </a:r>
            <a:r>
              <a:rPr lang="en-US" dirty="0" err="1"/>
              <a:t>i</a:t>
            </a:r>
            <a:r>
              <a:rPr lang="en-US" dirty="0"/>
              <a:t> de </a:t>
            </a:r>
            <a:r>
              <a:rPr lang="en-US" dirty="0" err="1"/>
              <a:t>utrymmen</a:t>
            </a:r>
            <a:r>
              <a:rPr lang="en-US" dirty="0"/>
              <a:t>, </a:t>
            </a:r>
            <a:r>
              <a:rPr lang="en-US" dirty="0" err="1"/>
              <a:t>där</a:t>
            </a:r>
            <a:r>
              <a:rPr lang="en-US" dirty="0"/>
              <a:t> man </a:t>
            </a:r>
            <a:r>
              <a:rPr lang="en-US" dirty="0" err="1"/>
              <a:t>utför</a:t>
            </a:r>
            <a:r>
              <a:rPr lang="en-US" dirty="0"/>
              <a:t> </a:t>
            </a:r>
            <a:r>
              <a:rPr lang="en-US" dirty="0" err="1"/>
              <a:t>sysslor</a:t>
            </a:r>
            <a:r>
              <a:rPr lang="en-US" dirty="0"/>
              <a:t>.</a:t>
            </a:r>
          </a:p>
        </p:txBody>
      </p:sp>
      <p:pic>
        <p:nvPicPr>
          <p:cNvPr id="4" name="Picture 2" descr="Suurennuslasivalaisimet Magni nyt LED valolla | Optiikkaonline |  optiikkaonline">
            <a:extLst>
              <a:ext uri="{FF2B5EF4-FFF2-40B4-BE49-F238E27FC236}">
                <a16:creationId xmlns:a16="http://schemas.microsoft.com/office/drawing/2014/main" id="{255921E1-493B-09DA-F468-E8CC7F2602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1298" y="2132464"/>
            <a:ext cx="2833363" cy="283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7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D2C8DD-A9D8-EC52-9862-7549531EE7BD}"/>
              </a:ext>
            </a:extLst>
          </p:cNvPr>
          <p:cNvSpPr>
            <a:spLocks noGrp="1"/>
          </p:cNvSpPr>
          <p:nvPr>
            <p:ph type="title"/>
          </p:nvPr>
        </p:nvSpPr>
        <p:spPr>
          <a:xfrm>
            <a:off x="839788" y="365125"/>
            <a:ext cx="10514012" cy="1527049"/>
          </a:xfrm>
        </p:spPr>
        <p:txBody>
          <a:bodyPr anchor="ctr">
            <a:normAutofit/>
          </a:bodyPr>
          <a:lstStyle/>
          <a:p>
            <a:r>
              <a:rPr lang="sv-FI" dirty="0"/>
              <a:t>Besök ögonläkare/optiker</a:t>
            </a:r>
          </a:p>
        </p:txBody>
      </p:sp>
      <p:sp>
        <p:nvSpPr>
          <p:cNvPr id="3" name="Platshållare för innehåll 2">
            <a:extLst>
              <a:ext uri="{FF2B5EF4-FFF2-40B4-BE49-F238E27FC236}">
                <a16:creationId xmlns:a16="http://schemas.microsoft.com/office/drawing/2014/main" id="{44FBBEA4-03E8-C180-F396-81F56F664BD2}"/>
              </a:ext>
            </a:extLst>
          </p:cNvPr>
          <p:cNvSpPr>
            <a:spLocks noGrp="1"/>
          </p:cNvSpPr>
          <p:nvPr>
            <p:ph sz="half" idx="1"/>
          </p:nvPr>
        </p:nvSpPr>
        <p:spPr>
          <a:xfrm>
            <a:off x="838200" y="1825625"/>
            <a:ext cx="5181600" cy="4351338"/>
          </a:xfrm>
        </p:spPr>
        <p:txBody>
          <a:bodyPr>
            <a:normAutofit fontScale="92500" lnSpcReduction="10000"/>
          </a:bodyPr>
          <a:lstStyle/>
          <a:p>
            <a:r>
              <a:rPr lang="sv-FI" sz="3300" dirty="0"/>
              <a:t>Besök ögonläkare/optiker regelbundet 2-3års mellanrum!</a:t>
            </a:r>
          </a:p>
          <a:p>
            <a:r>
              <a:rPr lang="sv-FI" sz="3300" dirty="0"/>
              <a:t>Vid akuta förändringar kontakta vården omedelbart!</a:t>
            </a:r>
          </a:p>
        </p:txBody>
      </p:sp>
      <p:pic>
        <p:nvPicPr>
          <p:cNvPr id="1026" name="Picture 2" descr="Syntavla – Wikipedia">
            <a:extLst>
              <a:ext uri="{FF2B5EF4-FFF2-40B4-BE49-F238E27FC236}">
                <a16:creationId xmlns:a16="http://schemas.microsoft.com/office/drawing/2014/main" id="{14BFC063-B0AD-9A21-F2FF-3A83CFACF1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09449" y="1958975"/>
            <a:ext cx="2913231" cy="3651250"/>
          </a:xfrm>
          <a:prstGeom prst="rect">
            <a:avLst/>
          </a:prstGeom>
          <a:solidFill>
            <a:srgbClr val="FFFFFF"/>
          </a:solidFill>
        </p:spPr>
      </p:pic>
    </p:spTree>
    <p:extLst>
      <p:ext uri="{BB962C8B-B14F-4D97-AF65-F5344CB8AC3E}">
        <p14:creationId xmlns:p14="http://schemas.microsoft.com/office/powerpoint/2010/main" val="208350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AD55295-C615-437F-9213-C0F48E521AB0}"/>
              </a:ext>
            </a:extLst>
          </p:cNvPr>
          <p:cNvSpPr>
            <a:spLocks noGrp="1"/>
          </p:cNvSpPr>
          <p:nvPr>
            <p:ph type="title"/>
          </p:nvPr>
        </p:nvSpPr>
        <p:spPr>
          <a:xfrm>
            <a:off x="839788" y="368300"/>
            <a:ext cx="10514012" cy="1155700"/>
          </a:xfrm>
        </p:spPr>
        <p:txBody>
          <a:bodyPr/>
          <a:lstStyle/>
          <a:p>
            <a:r>
              <a:rPr lang="fi-FI" dirty="0" err="1"/>
              <a:t>Våra</a:t>
            </a:r>
            <a:r>
              <a:rPr lang="fi-FI" dirty="0"/>
              <a:t> </a:t>
            </a:r>
            <a:r>
              <a:rPr lang="fi-FI" dirty="0" err="1"/>
              <a:t>hälsovanor</a:t>
            </a:r>
            <a:r>
              <a:rPr lang="fi-FI" dirty="0"/>
              <a:t> </a:t>
            </a:r>
            <a:r>
              <a:rPr lang="fi-FI" dirty="0" err="1"/>
              <a:t>har</a:t>
            </a:r>
            <a:r>
              <a:rPr lang="fi-FI" dirty="0"/>
              <a:t> </a:t>
            </a:r>
            <a:r>
              <a:rPr lang="fi-FI" dirty="0" err="1"/>
              <a:t>betydelse</a:t>
            </a:r>
            <a:endParaRPr lang="sv-FI" dirty="0"/>
          </a:p>
        </p:txBody>
      </p:sp>
      <p:sp>
        <p:nvSpPr>
          <p:cNvPr id="5" name="Platshållare för innehåll 4">
            <a:extLst>
              <a:ext uri="{FF2B5EF4-FFF2-40B4-BE49-F238E27FC236}">
                <a16:creationId xmlns:a16="http://schemas.microsoft.com/office/drawing/2014/main" id="{DC2527D5-9FFD-47D7-99A1-757D5CBC0840}"/>
              </a:ext>
            </a:extLst>
          </p:cNvPr>
          <p:cNvSpPr>
            <a:spLocks noGrp="1"/>
          </p:cNvSpPr>
          <p:nvPr>
            <p:ph idx="1"/>
          </p:nvPr>
        </p:nvSpPr>
        <p:spPr>
          <a:xfrm>
            <a:off x="782486" y="1657350"/>
            <a:ext cx="10627028" cy="3966421"/>
          </a:xfrm>
        </p:spPr>
        <p:txBody>
          <a:bodyPr>
            <a:normAutofit fontScale="25000" lnSpcReduction="20000"/>
          </a:bodyPr>
          <a:lstStyle/>
          <a:p>
            <a:pPr marL="0" indent="0">
              <a:buNone/>
            </a:pPr>
            <a:r>
              <a:rPr lang="sv-SE" sz="8000" u="sng" dirty="0"/>
              <a:t>Rökning</a:t>
            </a:r>
            <a:br>
              <a:rPr lang="sv-SE" sz="8000" dirty="0"/>
            </a:br>
            <a:r>
              <a:rPr lang="sv-SE" sz="8000" dirty="0" err="1"/>
              <a:t>Rökning</a:t>
            </a:r>
            <a:r>
              <a:rPr lang="sv-SE" sz="8000" dirty="0"/>
              <a:t> kan leda till förändringar i gula fläcken.</a:t>
            </a:r>
          </a:p>
          <a:p>
            <a:pPr marL="0" indent="0">
              <a:buNone/>
            </a:pPr>
            <a:r>
              <a:rPr lang="sv-SE" sz="8000" u="sng" dirty="0"/>
              <a:t>Sömn</a:t>
            </a:r>
            <a:br>
              <a:rPr lang="sv-SE" sz="8000" dirty="0"/>
            </a:br>
            <a:r>
              <a:rPr lang="sv-SE" sz="8000" dirty="0"/>
              <a:t>Sömnen är viktig, då vilar hjärnan.</a:t>
            </a:r>
          </a:p>
          <a:p>
            <a:pPr marL="0" indent="0">
              <a:buNone/>
            </a:pPr>
            <a:r>
              <a:rPr lang="sv-SE" sz="8000" u="sng" dirty="0"/>
              <a:t>Rörelse och motion</a:t>
            </a:r>
            <a:r>
              <a:rPr lang="sv-SE" sz="8000" dirty="0"/>
              <a:t>: Hjälper kolesterolvärdet, blodtrycket, blodsockret att hållas på god nivå och stöder en god synhälsa. Motion hjälper att avlasta ögats ögonmuskler och hjälper mot ögontrötthet. Med rörelse tränas också balansen som påverkas ifall man har nedsatt syn.</a:t>
            </a:r>
            <a:endParaRPr lang="sv-SE" sz="8000" u="sng" dirty="0"/>
          </a:p>
          <a:p>
            <a:pPr marL="0" indent="0">
              <a:buNone/>
            </a:pPr>
            <a:r>
              <a:rPr lang="sv-SE" sz="8000" u="sng" dirty="0"/>
              <a:t>Kost</a:t>
            </a:r>
            <a:r>
              <a:rPr lang="sv-SE" sz="8000" b="0" u="sng" dirty="0"/>
              <a:t>. </a:t>
            </a:r>
            <a:r>
              <a:rPr lang="sv-SE" sz="8000" dirty="0"/>
              <a:t>Ät mångsidigt! Fet fisk, bär, grönsaker, frukt! A-vitamin och B2-vitamin är centrala för en god syn. </a:t>
            </a:r>
          </a:p>
          <a:p>
            <a:endParaRPr lang="sv-SE" sz="8000" dirty="0"/>
          </a:p>
          <a:p>
            <a:endParaRPr lang="sv-FI" dirty="0"/>
          </a:p>
        </p:txBody>
      </p:sp>
      <p:pic>
        <p:nvPicPr>
          <p:cNvPr id="2" name="Bildobjekt 1" descr="En bild som visar utomhus, person, kavaj&#10;&#10;Automatiskt genererad beskrivning">
            <a:extLst>
              <a:ext uri="{FF2B5EF4-FFF2-40B4-BE49-F238E27FC236}">
                <a16:creationId xmlns:a16="http://schemas.microsoft.com/office/drawing/2014/main" id="{3E08FDF5-A794-A0A7-2EDC-98346A779B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41084" y="1747669"/>
            <a:ext cx="2329656" cy="1517368"/>
          </a:xfrm>
          <a:prstGeom prst="rect">
            <a:avLst/>
          </a:prstGeom>
        </p:spPr>
      </p:pic>
    </p:spTree>
    <p:extLst>
      <p:ext uri="{BB962C8B-B14F-4D97-AF65-F5344CB8AC3E}">
        <p14:creationId xmlns:p14="http://schemas.microsoft.com/office/powerpoint/2010/main" val="353674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4205D6-C6C9-C944-2F5C-5FB2AF1CB488}"/>
              </a:ext>
            </a:extLst>
          </p:cNvPr>
          <p:cNvSpPr>
            <a:spLocks noGrp="1"/>
          </p:cNvSpPr>
          <p:nvPr>
            <p:ph type="title"/>
          </p:nvPr>
        </p:nvSpPr>
        <p:spPr>
          <a:xfrm>
            <a:off x="839788" y="365126"/>
            <a:ext cx="10514012" cy="1092200"/>
          </a:xfrm>
        </p:spPr>
        <p:txBody>
          <a:bodyPr anchor="ctr">
            <a:normAutofit/>
          </a:bodyPr>
          <a:lstStyle/>
          <a:p>
            <a:r>
              <a:rPr lang="sv-FI" dirty="0"/>
              <a:t>Skydda dina ögon!</a:t>
            </a:r>
          </a:p>
        </p:txBody>
      </p:sp>
      <p:sp>
        <p:nvSpPr>
          <p:cNvPr id="3" name="Platshållare för innehåll 2">
            <a:extLst>
              <a:ext uri="{FF2B5EF4-FFF2-40B4-BE49-F238E27FC236}">
                <a16:creationId xmlns:a16="http://schemas.microsoft.com/office/drawing/2014/main" id="{EC90672A-957E-2D56-FC4F-2F9ABC8E1F54}"/>
              </a:ext>
            </a:extLst>
          </p:cNvPr>
          <p:cNvSpPr>
            <a:spLocks noGrp="1"/>
          </p:cNvSpPr>
          <p:nvPr>
            <p:ph sz="half" idx="1"/>
          </p:nvPr>
        </p:nvSpPr>
        <p:spPr>
          <a:xfrm>
            <a:off x="838200" y="1825625"/>
            <a:ext cx="5181600" cy="4351338"/>
          </a:xfrm>
        </p:spPr>
        <p:txBody>
          <a:bodyPr>
            <a:normAutofit fontScale="92500"/>
          </a:bodyPr>
          <a:lstStyle/>
          <a:p>
            <a:pPr>
              <a:lnSpc>
                <a:spcPct val="140000"/>
              </a:lnSpc>
            </a:pPr>
            <a:r>
              <a:rPr lang="sv-SE" sz="2300" u="sng" dirty="0"/>
              <a:t>Använd solglasögon</a:t>
            </a:r>
            <a:br>
              <a:rPr lang="sv-SE" sz="2300" u="sng" dirty="0"/>
            </a:br>
            <a:r>
              <a:rPr lang="sv-SE" sz="2300" dirty="0"/>
              <a:t>Solens UV-strålar kan leda till grå starr och skador på gula fläcken. </a:t>
            </a:r>
          </a:p>
          <a:p>
            <a:pPr>
              <a:lnSpc>
                <a:spcPct val="140000"/>
              </a:lnSpc>
            </a:pPr>
            <a:r>
              <a:rPr lang="sv-SE" sz="2300" u="sng" dirty="0"/>
              <a:t>Filterglasögon</a:t>
            </a:r>
          </a:p>
          <a:p>
            <a:pPr>
              <a:lnSpc>
                <a:spcPct val="140000"/>
              </a:lnSpc>
            </a:pPr>
            <a:r>
              <a:rPr lang="sv-SE" sz="2300" u="sng" dirty="0"/>
              <a:t>Skyddsglasögon</a:t>
            </a:r>
          </a:p>
          <a:p>
            <a:r>
              <a:rPr lang="sv-FI" sz="2200" u="sng" dirty="0"/>
              <a:t>Ögondroppar för torra ögon; </a:t>
            </a:r>
            <a:r>
              <a:rPr lang="sv-FI" sz="2200" dirty="0"/>
              <a:t>fungerar som konstgjorda tårar och återfuktar ögonen.  </a:t>
            </a:r>
          </a:p>
          <a:p>
            <a:pPr marL="457200" lvl="1" indent="0">
              <a:buNone/>
            </a:pPr>
            <a:r>
              <a:rPr lang="sv-FI" sz="2000" dirty="0"/>
              <a:t>(utan konserveringsmedel).</a:t>
            </a:r>
          </a:p>
          <a:p>
            <a:pPr>
              <a:lnSpc>
                <a:spcPct val="140000"/>
              </a:lnSpc>
            </a:pPr>
            <a:endParaRPr lang="sv-SE" sz="2300" u="sng" dirty="0"/>
          </a:p>
          <a:p>
            <a:pPr>
              <a:lnSpc>
                <a:spcPct val="140000"/>
              </a:lnSpc>
            </a:pPr>
            <a:endParaRPr lang="sv-FI" sz="2300" dirty="0"/>
          </a:p>
        </p:txBody>
      </p:sp>
      <p:pic>
        <p:nvPicPr>
          <p:cNvPr id="3074" name="Picture 2" descr="Glasögon med filter - Torra ögon kliniken">
            <a:extLst>
              <a:ext uri="{FF2B5EF4-FFF2-40B4-BE49-F238E27FC236}">
                <a16:creationId xmlns:a16="http://schemas.microsoft.com/office/drawing/2014/main" id="{38EB8CA2-4199-D34A-BC6E-BD28C754C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72" r="7086" b="1"/>
          <a:stretch/>
        </p:blipFill>
        <p:spPr bwMode="auto">
          <a:xfrm>
            <a:off x="7423482" y="3702718"/>
            <a:ext cx="3168318" cy="1660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lglasögon plast | Clas Ohlson">
            <a:extLst>
              <a:ext uri="{FF2B5EF4-FFF2-40B4-BE49-F238E27FC236}">
                <a16:creationId xmlns:a16="http://schemas.microsoft.com/office/drawing/2014/main" id="{CEAD2548-423B-2485-A51A-F8B8005E0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825625"/>
            <a:ext cx="2424113" cy="112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1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ED7D4A-FC0E-7332-0EE2-7C9941A802B1}"/>
              </a:ext>
            </a:extLst>
          </p:cNvPr>
          <p:cNvSpPr>
            <a:spLocks noGrp="1"/>
          </p:cNvSpPr>
          <p:nvPr>
            <p:ph type="title"/>
          </p:nvPr>
        </p:nvSpPr>
        <p:spPr/>
        <p:txBody>
          <a:bodyPr/>
          <a:lstStyle/>
          <a:p>
            <a:r>
              <a:rPr lang="sv-FI" dirty="0"/>
              <a:t>Använd ögonen mångsidigt!</a:t>
            </a:r>
          </a:p>
        </p:txBody>
      </p:sp>
      <p:sp>
        <p:nvSpPr>
          <p:cNvPr id="3" name="Platshållare för innehåll 2">
            <a:extLst>
              <a:ext uri="{FF2B5EF4-FFF2-40B4-BE49-F238E27FC236}">
                <a16:creationId xmlns:a16="http://schemas.microsoft.com/office/drawing/2014/main" id="{A20BFD98-2A08-C971-9085-66B6B40EA6F8}"/>
              </a:ext>
            </a:extLst>
          </p:cNvPr>
          <p:cNvSpPr>
            <a:spLocks noGrp="1"/>
          </p:cNvSpPr>
          <p:nvPr>
            <p:ph idx="1"/>
          </p:nvPr>
        </p:nvSpPr>
        <p:spPr>
          <a:xfrm>
            <a:off x="412405" y="2169268"/>
            <a:ext cx="10514012" cy="3815607"/>
          </a:xfrm>
        </p:spPr>
        <p:txBody>
          <a:bodyPr>
            <a:normAutofit/>
          </a:bodyPr>
          <a:lstStyle/>
          <a:p>
            <a:pPr lvl="1"/>
            <a:r>
              <a:rPr lang="sv-FI" sz="2400" dirty="0"/>
              <a:t> Att titta på en skärm under långa stunder kan leda till muskelspänningar i ögonen och falsk närsynthet (man ser suddigt på långt håll)!</a:t>
            </a:r>
          </a:p>
          <a:p>
            <a:pPr lvl="1"/>
            <a:r>
              <a:rPr lang="sv-FI" sz="2400" dirty="0"/>
              <a:t>Ögonen behöver titta långt, för att ögonmusklerna får slappna av.</a:t>
            </a:r>
          </a:p>
          <a:p>
            <a:pPr lvl="1"/>
            <a:r>
              <a:rPr lang="sv-FI" sz="2400" dirty="0"/>
              <a:t>Ögonen torkar om vi inte blinkar! </a:t>
            </a:r>
          </a:p>
          <a:p>
            <a:pPr lvl="1"/>
            <a:r>
              <a:rPr lang="sv-FI" sz="2400" dirty="0"/>
              <a:t>Utevistelse är nyttigt för ögon, ögat behöver det naturliga ljuset!</a:t>
            </a:r>
          </a:p>
          <a:p>
            <a:pPr lvl="1"/>
            <a:endParaRPr lang="sv-FI" sz="2400" dirty="0"/>
          </a:p>
          <a:p>
            <a:pPr lvl="1"/>
            <a:endParaRPr lang="sv-FI" sz="2400" dirty="0"/>
          </a:p>
          <a:p>
            <a:pPr lvl="1"/>
            <a:endParaRPr lang="sv-FI" sz="2400" dirty="0"/>
          </a:p>
          <a:p>
            <a:pPr lvl="1"/>
            <a:endParaRPr lang="sv-FI" sz="2400" dirty="0"/>
          </a:p>
          <a:p>
            <a:pPr lvl="1"/>
            <a:endParaRPr lang="sv-FI" sz="2400" dirty="0"/>
          </a:p>
          <a:p>
            <a:pPr marL="457200" lvl="1" indent="0">
              <a:buNone/>
            </a:pPr>
            <a:endParaRPr lang="sv-FI" sz="1600" dirty="0"/>
          </a:p>
        </p:txBody>
      </p:sp>
    </p:spTree>
    <p:extLst>
      <p:ext uri="{BB962C8B-B14F-4D97-AF65-F5344CB8AC3E}">
        <p14:creationId xmlns:p14="http://schemas.microsoft.com/office/powerpoint/2010/main" val="124344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F7142DBF-F27D-EE33-4757-753DECD4A4EA}"/>
              </a:ext>
            </a:extLst>
          </p:cNvPr>
          <p:cNvSpPr>
            <a:spLocks noGrp="1"/>
          </p:cNvSpPr>
          <p:nvPr>
            <p:ph type="title"/>
          </p:nvPr>
        </p:nvSpPr>
        <p:spPr>
          <a:xfrm>
            <a:off x="839788" y="365125"/>
            <a:ext cx="10514012" cy="1527049"/>
          </a:xfrm>
        </p:spPr>
        <p:txBody>
          <a:bodyPr/>
          <a:lstStyle/>
          <a:p>
            <a:r>
              <a:rPr lang="en-US" dirty="0" err="1"/>
              <a:t>Observera</a:t>
            </a:r>
            <a:r>
              <a:rPr lang="en-US" dirty="0"/>
              <a:t> vid </a:t>
            </a:r>
            <a:r>
              <a:rPr lang="en-US" dirty="0" err="1"/>
              <a:t>skärmanvändning</a:t>
            </a:r>
            <a:r>
              <a:rPr lang="en-US" dirty="0"/>
              <a:t>:</a:t>
            </a:r>
          </a:p>
        </p:txBody>
      </p:sp>
      <p:sp>
        <p:nvSpPr>
          <p:cNvPr id="3" name="Platshållare för innehåll 2">
            <a:extLst>
              <a:ext uri="{FF2B5EF4-FFF2-40B4-BE49-F238E27FC236}">
                <a16:creationId xmlns:a16="http://schemas.microsoft.com/office/drawing/2014/main" id="{C5F33DE2-B579-3C19-41B9-1AC53E7BEA93}"/>
              </a:ext>
            </a:extLst>
          </p:cNvPr>
          <p:cNvSpPr>
            <a:spLocks noGrp="1"/>
          </p:cNvSpPr>
          <p:nvPr>
            <p:ph sz="half" idx="1"/>
          </p:nvPr>
        </p:nvSpPr>
        <p:spPr>
          <a:xfrm>
            <a:off x="838200" y="1825625"/>
            <a:ext cx="5181600" cy="4351338"/>
          </a:xfrm>
        </p:spPr>
        <p:txBody>
          <a:bodyPr>
            <a:normAutofit fontScale="55000" lnSpcReduction="20000"/>
          </a:bodyPr>
          <a:lstStyle/>
          <a:p>
            <a:pPr marL="0" indent="0">
              <a:buNone/>
            </a:pPr>
            <a:r>
              <a:rPr lang="sv-FI" dirty="0"/>
              <a:t>Avstånd till skärmen åtminstone 40cm!</a:t>
            </a:r>
          </a:p>
          <a:p>
            <a:pPr marL="0" indent="0">
              <a:buNone/>
            </a:pPr>
            <a:r>
              <a:rPr lang="sv-FI" dirty="0"/>
              <a:t>Dra ner på ljusstyrkan!</a:t>
            </a:r>
          </a:p>
          <a:p>
            <a:pPr marL="0" indent="0">
              <a:buNone/>
            </a:pPr>
            <a:r>
              <a:rPr lang="sv-FI" dirty="0"/>
              <a:t>Observera belysningen!</a:t>
            </a:r>
          </a:p>
          <a:p>
            <a:pPr marL="0" indent="0">
              <a:buNone/>
            </a:pPr>
            <a:r>
              <a:rPr lang="sv-FI" dirty="0"/>
              <a:t>Ta hellre en bok än en skärm!</a:t>
            </a:r>
          </a:p>
          <a:p>
            <a:pPr marL="0" indent="0">
              <a:buNone/>
            </a:pPr>
            <a:r>
              <a:rPr lang="sv-FI" dirty="0"/>
              <a:t>Undvik skärmar före läggdags!</a:t>
            </a:r>
          </a:p>
          <a:p>
            <a:pPr marL="0" indent="0">
              <a:buNone/>
            </a:pPr>
            <a:r>
              <a:rPr lang="sv-FI" dirty="0"/>
              <a:t>Ergonomi!</a:t>
            </a:r>
          </a:p>
          <a:p>
            <a:pPr marL="0" indent="0">
              <a:buNone/>
            </a:pPr>
            <a:r>
              <a:rPr lang="sv-FI" dirty="0"/>
              <a:t>Blåljusfilter!</a:t>
            </a:r>
          </a:p>
          <a:p>
            <a:pPr marL="0" indent="0">
              <a:buNone/>
            </a:pPr>
            <a:r>
              <a:rPr lang="sv-FI" dirty="0"/>
              <a:t>Pauser: 20-20-20 regeln!</a:t>
            </a:r>
          </a:p>
          <a:p>
            <a:endParaRPr lang="sv-FI" dirty="0"/>
          </a:p>
        </p:txBody>
      </p:sp>
      <p:pic>
        <p:nvPicPr>
          <p:cNvPr id="4098" name="Picture 2" descr="Ny mobil på Black Friday – så sparar du mest pengar">
            <a:extLst>
              <a:ext uri="{FF2B5EF4-FFF2-40B4-BE49-F238E27FC236}">
                <a16:creationId xmlns:a16="http://schemas.microsoft.com/office/drawing/2014/main" id="{D3E1A4C3-C32C-7816-22C5-97FADABFF2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6600" y="2493066"/>
            <a:ext cx="3822838" cy="2667000"/>
          </a:xfrm>
          <a:prstGeom prst="rect">
            <a:avLst/>
          </a:prstGeom>
          <a:solidFill>
            <a:srgbClr val="FFFFFF"/>
          </a:solidFill>
        </p:spPr>
      </p:pic>
    </p:spTree>
    <p:extLst>
      <p:ext uri="{BB962C8B-B14F-4D97-AF65-F5344CB8AC3E}">
        <p14:creationId xmlns:p14="http://schemas.microsoft.com/office/powerpoint/2010/main" val="357819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22FE38-8BB2-5590-FF11-8970E0939FC0}"/>
              </a:ext>
            </a:extLst>
          </p:cNvPr>
          <p:cNvSpPr>
            <a:spLocks noGrp="1"/>
          </p:cNvSpPr>
          <p:nvPr>
            <p:ph type="title"/>
          </p:nvPr>
        </p:nvSpPr>
        <p:spPr/>
        <p:txBody>
          <a:bodyPr/>
          <a:lstStyle/>
          <a:p>
            <a:r>
              <a:rPr lang="sv-FI" dirty="0"/>
              <a:t>Varifrån får man hjälp?</a:t>
            </a:r>
          </a:p>
        </p:txBody>
      </p:sp>
      <p:sp>
        <p:nvSpPr>
          <p:cNvPr id="3" name="Platshållare för innehåll 2">
            <a:extLst>
              <a:ext uri="{FF2B5EF4-FFF2-40B4-BE49-F238E27FC236}">
                <a16:creationId xmlns:a16="http://schemas.microsoft.com/office/drawing/2014/main" id="{FA4DF512-DD47-0A0F-E86F-CDEA407C007D}"/>
              </a:ext>
            </a:extLst>
          </p:cNvPr>
          <p:cNvSpPr>
            <a:spLocks noGrp="1"/>
          </p:cNvSpPr>
          <p:nvPr>
            <p:ph idx="1"/>
          </p:nvPr>
        </p:nvSpPr>
        <p:spPr>
          <a:xfrm>
            <a:off x="838199" y="1818103"/>
            <a:ext cx="10436087" cy="4095679"/>
          </a:xfrm>
        </p:spPr>
        <p:txBody>
          <a:bodyPr>
            <a:normAutofit fontScale="92500" lnSpcReduction="20000"/>
          </a:bodyPr>
          <a:lstStyle/>
          <a:p>
            <a:pPr marL="457200" lvl="1" indent="0">
              <a:buNone/>
            </a:pPr>
            <a:r>
              <a:rPr lang="sv-FI" dirty="0"/>
              <a:t>- Optiker eller ögonläkare.</a:t>
            </a:r>
          </a:p>
          <a:p>
            <a:pPr marL="457200" lvl="1" indent="0">
              <a:buNone/>
            </a:pPr>
            <a:r>
              <a:rPr lang="sv-FI" altLang="sv-FI" dirty="0"/>
              <a:t>- FSS ger information, kostnadsfria hembesök. Lätt att ta kontakt, låg tröskel! </a:t>
            </a:r>
          </a:p>
          <a:p>
            <a:pPr marL="457200" lvl="1" indent="0">
              <a:buNone/>
            </a:pPr>
            <a:r>
              <a:rPr lang="sv-FI" altLang="sv-FI" dirty="0"/>
              <a:t>- Ifall hjälpmedel behövs, finns det nätbutiker där man kan skaffa förstoringsglas.</a:t>
            </a:r>
          </a:p>
          <a:p>
            <a:pPr marL="457200" lvl="1" indent="0">
              <a:buNone/>
            </a:pPr>
            <a:r>
              <a:rPr lang="sv-FI" altLang="sv-FI" dirty="0"/>
              <a:t>- När man klassificeras som synskadad, fås hjälp via centralsjukhus</a:t>
            </a:r>
            <a:r>
              <a:rPr lang="sv-FI" altLang="sv-FI"/>
              <a:t>/synrehabilitering.</a:t>
            </a:r>
            <a:endParaRPr lang="sv-FI" altLang="sv-FI" dirty="0"/>
          </a:p>
          <a:p>
            <a:pPr marL="457200" lvl="1" indent="0">
              <a:buNone/>
            </a:pPr>
            <a:endParaRPr lang="sv-FI" dirty="0"/>
          </a:p>
          <a:p>
            <a:pPr marL="457200" lvl="1" indent="0">
              <a:buNone/>
            </a:pPr>
            <a:endParaRPr lang="sv-FI" sz="1200" dirty="0"/>
          </a:p>
          <a:p>
            <a:pPr marL="457200" lvl="1" indent="0">
              <a:buNone/>
            </a:pPr>
            <a:endParaRPr lang="sv-FI" sz="1200" dirty="0"/>
          </a:p>
        </p:txBody>
      </p:sp>
    </p:spTree>
    <p:extLst>
      <p:ext uri="{BB962C8B-B14F-4D97-AF65-F5344CB8AC3E}">
        <p14:creationId xmlns:p14="http://schemas.microsoft.com/office/powerpoint/2010/main" val="15021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FI" sz="4000" b="1">
                <a:latin typeface="+mn-lt"/>
              </a:rPr>
              <a:t>Förbundet Finlands Svenska Synskadade</a:t>
            </a:r>
            <a:endParaRPr lang="fi-FI" sz="4000" dirty="0">
              <a:latin typeface="+mn-lt"/>
            </a:endParaRPr>
          </a:p>
        </p:txBody>
      </p:sp>
      <p:sp>
        <p:nvSpPr>
          <p:cNvPr id="89" name="Google Shape;89;p2"/>
          <p:cNvSpPr txBox="1"/>
          <p:nvPr/>
        </p:nvSpPr>
        <p:spPr>
          <a:xfrm>
            <a:off x="6638925" y="1613465"/>
            <a:ext cx="5229225" cy="403183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sv-SE" sz="2400" b="1" i="0" u="none" strike="noStrike" kern="0" cap="none" spc="0" normalizeH="0" baseline="0" noProof="0" dirty="0">
              <a:ln>
                <a:noFill/>
              </a:ln>
              <a:solidFill>
                <a:srgbClr val="000000"/>
              </a:solidFill>
              <a:effectLst/>
              <a:uLnTx/>
              <a:uFillTx/>
              <a:latin typeface="Arial"/>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2400"/>
              <a:tabLst/>
              <a:defRPr/>
            </a:pPr>
            <a:r>
              <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rPr>
              <a:t>Huvudkontoret i Helsingfors </a:t>
            </a:r>
          </a:p>
          <a:p>
            <a:pPr marR="0" lvl="0" algn="l" defTabSz="914400" rtl="0" eaLnBrk="1" fontAlgn="auto" latinLnBrk="0" hangingPunct="1">
              <a:lnSpc>
                <a:spcPct val="100000"/>
              </a:lnSpc>
              <a:spcBef>
                <a:spcPts val="0"/>
              </a:spcBef>
              <a:spcAft>
                <a:spcPts val="0"/>
              </a:spcAft>
              <a:buClr>
                <a:srgbClr val="000000"/>
              </a:buClr>
              <a:buSzPts val="2400"/>
              <a:tabLst/>
              <a:defRPr/>
            </a:pPr>
            <a:r>
              <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rPr>
              <a:t> </a:t>
            </a:r>
            <a:endParaRPr lang="sv-SE" sz="1600" b="1" kern="0" dirty="0">
              <a:solidFill>
                <a:schemeClr val="accent1">
                  <a:lumMod val="75000"/>
                </a:schemeClr>
              </a:solidFill>
              <a:latin typeface="Arial"/>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2400"/>
              <a:tabLst/>
              <a:defRPr/>
            </a:pPr>
            <a:r>
              <a:rPr lang="sv-SE" sz="1600" b="1" kern="0" dirty="0">
                <a:solidFill>
                  <a:schemeClr val="accent1">
                    <a:lumMod val="75000"/>
                  </a:schemeClr>
                </a:solidFill>
                <a:latin typeface="Arial"/>
                <a:ea typeface="Calibri"/>
                <a:cs typeface="Calibri"/>
                <a:sym typeface="Calibri"/>
              </a:rPr>
              <a:t>Syn</a:t>
            </a:r>
            <a:r>
              <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rPr>
              <a:t>rådgivare finns i Kronoby, Vörå, Åbo, Ekenäs och Helsingfors</a:t>
            </a:r>
          </a:p>
          <a:p>
            <a:pPr marR="0" lvl="0" algn="l" defTabSz="914400" rtl="0" eaLnBrk="1" fontAlgn="auto" latinLnBrk="0" hangingPunct="1">
              <a:lnSpc>
                <a:spcPct val="100000"/>
              </a:lnSpc>
              <a:spcBef>
                <a:spcPts val="0"/>
              </a:spcBef>
              <a:spcAft>
                <a:spcPts val="0"/>
              </a:spcAft>
              <a:buClr>
                <a:srgbClr val="000000"/>
              </a:buClr>
              <a:buSzPts val="2400"/>
              <a:tabLst/>
              <a:defRPr/>
            </a:pPr>
            <a:endParaRPr lang="sv-SE" sz="1600" b="1" kern="0" dirty="0">
              <a:solidFill>
                <a:schemeClr val="accent1">
                  <a:lumMod val="75000"/>
                </a:schemeClr>
              </a:solidFill>
              <a:latin typeface="Arial"/>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2400"/>
              <a:tabLst/>
              <a:defRPr/>
            </a:pPr>
            <a:r>
              <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rPr>
              <a:t>16 anställda</a:t>
            </a:r>
          </a:p>
          <a:p>
            <a:pPr marR="0" lvl="0" algn="l" defTabSz="914400" rtl="0" eaLnBrk="1" fontAlgn="auto" latinLnBrk="0" hangingPunct="1">
              <a:lnSpc>
                <a:spcPct val="100000"/>
              </a:lnSpc>
              <a:spcBef>
                <a:spcPts val="0"/>
              </a:spcBef>
              <a:spcAft>
                <a:spcPts val="0"/>
              </a:spcAft>
              <a:buClr>
                <a:srgbClr val="000000"/>
              </a:buClr>
              <a:buSzPts val="2400"/>
              <a:tabLst/>
              <a:defRPr/>
            </a:pPr>
            <a:endPar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2400"/>
              <a:tabLst/>
              <a:defRPr/>
            </a:pPr>
            <a:r>
              <a:rPr lang="sv-SE" sz="1600" b="1" kern="0" dirty="0">
                <a:solidFill>
                  <a:schemeClr val="accent1">
                    <a:lumMod val="75000"/>
                  </a:schemeClr>
                </a:solidFill>
                <a:latin typeface="Arial"/>
                <a:ea typeface="Calibri"/>
                <a:cs typeface="Calibri"/>
                <a:sym typeface="Calibri"/>
              </a:rPr>
              <a:t>Service-och tjänster för svensktalande personer med synnedsättning</a:t>
            </a:r>
            <a:endPar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Calibri"/>
              <a:buChar char="-"/>
              <a:tabLst/>
              <a:defRPr/>
            </a:pPr>
            <a:endParaRPr lang="sv-SE" sz="1600" b="1" kern="0" dirty="0">
              <a:solidFill>
                <a:schemeClr val="accent1">
                  <a:lumMod val="75000"/>
                </a:schemeClr>
              </a:solidFill>
              <a:latin typeface="Arial"/>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2400"/>
              <a:tabLst/>
              <a:defRPr/>
            </a:pPr>
            <a:r>
              <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hlinkClick r:id="rId3"/>
              </a:rPr>
              <a:t>www.fss.fi</a:t>
            </a:r>
            <a:endPar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2400"/>
              <a:tabLst/>
              <a:defRPr/>
            </a:pPr>
            <a:endParaRPr lang="sv-SE" sz="1600" b="1" kern="0" dirty="0">
              <a:solidFill>
                <a:schemeClr val="accent1">
                  <a:lumMod val="75000"/>
                </a:schemeClr>
              </a:solidFill>
              <a:latin typeface="Arial"/>
              <a:ea typeface="Calibri"/>
              <a:cs typeface="Calibri"/>
              <a:sym typeface="Calibri"/>
            </a:endParaRPr>
          </a:p>
          <a:p>
            <a:pPr marR="0" lvl="0" algn="l" defTabSz="914400" rtl="0" eaLnBrk="1" fontAlgn="auto" latinLnBrk="0" hangingPunct="1">
              <a:lnSpc>
                <a:spcPct val="100000"/>
              </a:lnSpc>
              <a:spcBef>
                <a:spcPts val="0"/>
              </a:spcBef>
              <a:spcAft>
                <a:spcPts val="0"/>
              </a:spcAft>
              <a:buClr>
                <a:srgbClr val="000000"/>
              </a:buClr>
              <a:buSzPts val="2400"/>
              <a:tabLst/>
              <a:defRPr/>
            </a:pPr>
            <a:r>
              <a:rPr lang="sv-SE" sz="1600" b="1" kern="0" dirty="0">
                <a:solidFill>
                  <a:schemeClr val="accent1">
                    <a:lumMod val="75000"/>
                  </a:schemeClr>
                </a:solidFill>
                <a:latin typeface="Arial"/>
                <a:ea typeface="Calibri"/>
                <a:cs typeface="Calibri"/>
                <a:sym typeface="Calibri"/>
              </a:rPr>
              <a:t>stina.nygard@fss.fi</a:t>
            </a:r>
            <a:endParaRPr kumimoji="0" lang="sv-SE" sz="1600" b="1" i="0" u="none" strike="noStrike" kern="0" cap="none" spc="0" normalizeH="0" baseline="0" noProof="0" dirty="0">
              <a:ln>
                <a:noFill/>
              </a:ln>
              <a:solidFill>
                <a:schemeClr val="accent1">
                  <a:lumMod val="75000"/>
                </a:schemeClr>
              </a:solidFill>
              <a:effectLs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sv-SE" sz="2400" b="1" i="0" u="none" strike="noStrike" kern="0" cap="none" spc="0" normalizeH="0" baseline="0" noProof="0" dirty="0">
              <a:ln>
                <a:noFill/>
              </a:ln>
              <a:solidFill>
                <a:srgbClr val="000000"/>
              </a:solidFill>
              <a:effectLst/>
              <a:uLnTx/>
              <a:uFillTx/>
              <a:latin typeface="Arial"/>
              <a:ea typeface="Calibri"/>
              <a:cs typeface="Calibri"/>
              <a:sym typeface="Calibri"/>
            </a:endParaRPr>
          </a:p>
        </p:txBody>
      </p:sp>
      <p:pic>
        <p:nvPicPr>
          <p:cNvPr id="9" name="Platshållare för innehåll 8">
            <a:extLst>
              <a:ext uri="{FF2B5EF4-FFF2-40B4-BE49-F238E27FC236}">
                <a16:creationId xmlns:a16="http://schemas.microsoft.com/office/drawing/2014/main" id="{60061D76-FD26-8A06-E6DB-070F934979B7}"/>
              </a:ext>
            </a:extLst>
          </p:cNvPr>
          <p:cNvPicPr>
            <a:picLocks noGrp="1" noChangeAspect="1"/>
          </p:cNvPicPr>
          <p:nvPr>
            <p:ph idx="1"/>
          </p:nvPr>
        </p:nvPicPr>
        <p:blipFill>
          <a:blip r:embed="rId4"/>
          <a:stretch>
            <a:fillRect/>
          </a:stretch>
        </p:blipFill>
        <p:spPr>
          <a:xfrm>
            <a:off x="838200" y="1684339"/>
            <a:ext cx="5590467" cy="3816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7BD449-E318-4525-A74E-1B0E6583226A}"/>
              </a:ext>
            </a:extLst>
          </p:cNvPr>
          <p:cNvSpPr>
            <a:spLocks noGrp="1"/>
          </p:cNvSpPr>
          <p:nvPr>
            <p:ph type="title"/>
          </p:nvPr>
        </p:nvSpPr>
        <p:spPr/>
        <p:txBody>
          <a:bodyPr>
            <a:normAutofit/>
          </a:bodyPr>
          <a:lstStyle/>
          <a:p>
            <a:r>
              <a:rPr lang="sv-FI" dirty="0">
                <a:solidFill>
                  <a:schemeClr val="tx1"/>
                </a:solidFill>
              </a:rPr>
              <a:t>Rehabilitering &amp; tillgänglig kommunikation och information</a:t>
            </a:r>
          </a:p>
        </p:txBody>
      </p:sp>
      <p:sp>
        <p:nvSpPr>
          <p:cNvPr id="3" name="Platshållare för text 2">
            <a:extLst>
              <a:ext uri="{FF2B5EF4-FFF2-40B4-BE49-F238E27FC236}">
                <a16:creationId xmlns:a16="http://schemas.microsoft.com/office/drawing/2014/main" id="{0D1BF506-CE5C-4CAE-8B9E-2D6B3A10EAE3}"/>
              </a:ext>
            </a:extLst>
          </p:cNvPr>
          <p:cNvSpPr>
            <a:spLocks noGrp="1"/>
          </p:cNvSpPr>
          <p:nvPr>
            <p:ph type="body" idx="1"/>
          </p:nvPr>
        </p:nvSpPr>
        <p:spPr/>
        <p:txBody>
          <a:bodyPr>
            <a:normAutofit/>
          </a:bodyPr>
          <a:lstStyle/>
          <a:p>
            <a:r>
              <a:rPr lang="sv-FI" dirty="0"/>
              <a:t>Hjälpmedel och stöd i vardagen</a:t>
            </a:r>
          </a:p>
        </p:txBody>
      </p:sp>
      <p:pic>
        <p:nvPicPr>
          <p:cNvPr id="8" name="Platshållare för innehåll 7" descr="En bild som visar skärmbild&#10;&#10;Automatiskt genererad beskrivning">
            <a:extLst>
              <a:ext uri="{FF2B5EF4-FFF2-40B4-BE49-F238E27FC236}">
                <a16:creationId xmlns:a16="http://schemas.microsoft.com/office/drawing/2014/main" id="{EAC99F61-FD77-4EB0-8C6C-27571488F881}"/>
              </a:ext>
            </a:extLst>
          </p:cNvPr>
          <p:cNvPicPr>
            <a:picLocks noGrp="1" noChangeAspect="1"/>
          </p:cNvPicPr>
          <p:nvPr>
            <p:ph sz="half" idx="2"/>
          </p:nvPr>
        </p:nvPicPr>
        <p:blipFill>
          <a:blip r:embed="rId3"/>
          <a:stretch>
            <a:fillRect/>
          </a:stretch>
        </p:blipFill>
        <p:spPr>
          <a:xfrm>
            <a:off x="839788" y="2834610"/>
            <a:ext cx="5157787" cy="3025517"/>
          </a:xfrm>
        </p:spPr>
      </p:pic>
      <p:sp>
        <p:nvSpPr>
          <p:cNvPr id="5" name="Platshållare för text 4">
            <a:extLst>
              <a:ext uri="{FF2B5EF4-FFF2-40B4-BE49-F238E27FC236}">
                <a16:creationId xmlns:a16="http://schemas.microsoft.com/office/drawing/2014/main" id="{AC843AE5-738B-41CB-9B90-65BBF0DE975D}"/>
              </a:ext>
            </a:extLst>
          </p:cNvPr>
          <p:cNvSpPr>
            <a:spLocks noGrp="1"/>
          </p:cNvSpPr>
          <p:nvPr>
            <p:ph type="body" sz="quarter" idx="3"/>
          </p:nvPr>
        </p:nvSpPr>
        <p:spPr/>
        <p:txBody>
          <a:bodyPr>
            <a:normAutofit/>
          </a:bodyPr>
          <a:lstStyle/>
          <a:p>
            <a:r>
              <a:rPr lang="sv-FI" dirty="0">
                <a:solidFill>
                  <a:schemeClr val="accent6"/>
                </a:solidFill>
              </a:rPr>
              <a:t>Egna tidningar i tillgängliga format</a:t>
            </a:r>
          </a:p>
        </p:txBody>
      </p:sp>
      <p:pic>
        <p:nvPicPr>
          <p:cNvPr id="10" name="Platshållare för innehåll 9" descr="En bild som visar person, foto, personer, grupp&#10;&#10;Automatiskt genererad beskrivning">
            <a:extLst>
              <a:ext uri="{FF2B5EF4-FFF2-40B4-BE49-F238E27FC236}">
                <a16:creationId xmlns:a16="http://schemas.microsoft.com/office/drawing/2014/main" id="{9F34989A-B25B-4330-B048-27317E0F4238}"/>
              </a:ext>
            </a:extLst>
          </p:cNvPr>
          <p:cNvPicPr>
            <a:picLocks noGrp="1" noChangeAspect="1"/>
          </p:cNvPicPr>
          <p:nvPr>
            <p:ph sz="quarter" idx="4"/>
          </p:nvPr>
        </p:nvPicPr>
        <p:blipFill>
          <a:blip r:embed="rId4"/>
          <a:stretch>
            <a:fillRect/>
          </a:stretch>
        </p:blipFill>
        <p:spPr>
          <a:xfrm>
            <a:off x="6871315" y="2574523"/>
            <a:ext cx="3636643" cy="3353179"/>
          </a:xfrm>
        </p:spPr>
      </p:pic>
    </p:spTree>
    <p:extLst>
      <p:ext uri="{BB962C8B-B14F-4D97-AF65-F5344CB8AC3E}">
        <p14:creationId xmlns:p14="http://schemas.microsoft.com/office/powerpoint/2010/main" val="90723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B79E1F5F-E08F-9A3A-1F9A-B49CBC05144C}"/>
              </a:ext>
            </a:extLst>
          </p:cNvPr>
          <p:cNvSpPr>
            <a:spLocks noGrp="1"/>
          </p:cNvSpPr>
          <p:nvPr>
            <p:ph type="title"/>
          </p:nvPr>
        </p:nvSpPr>
        <p:spPr>
          <a:xfrm>
            <a:off x="839788" y="365125"/>
            <a:ext cx="10514012" cy="1527049"/>
          </a:xfrm>
        </p:spPr>
        <p:txBody>
          <a:bodyPr/>
          <a:lstStyle/>
          <a:p>
            <a:endParaRPr lang="en-US"/>
          </a:p>
        </p:txBody>
      </p:sp>
      <p:sp>
        <p:nvSpPr>
          <p:cNvPr id="3" name="Platshållare för innehåll 2">
            <a:extLst>
              <a:ext uri="{FF2B5EF4-FFF2-40B4-BE49-F238E27FC236}">
                <a16:creationId xmlns:a16="http://schemas.microsoft.com/office/drawing/2014/main" id="{F98B8F0A-05A3-A922-8C8E-2E86BA33E932}"/>
              </a:ext>
            </a:extLst>
          </p:cNvPr>
          <p:cNvSpPr>
            <a:spLocks noGrp="1"/>
          </p:cNvSpPr>
          <p:nvPr>
            <p:ph sz="half" idx="1"/>
          </p:nvPr>
        </p:nvSpPr>
        <p:spPr>
          <a:xfrm>
            <a:off x="838200" y="1825625"/>
            <a:ext cx="5181600" cy="4351338"/>
          </a:xfrm>
        </p:spPr>
        <p:txBody>
          <a:bodyPr>
            <a:normAutofit/>
          </a:bodyPr>
          <a:lstStyle/>
          <a:p>
            <a:pPr>
              <a:lnSpc>
                <a:spcPct val="140000"/>
              </a:lnSpc>
            </a:pPr>
            <a:r>
              <a:rPr lang="sv-FI" sz="2300" dirty="0"/>
              <a:t>Lokala föreningen i Åboland: Åbolands Synskadade rf</a:t>
            </a:r>
          </a:p>
          <a:p>
            <a:pPr lvl="1">
              <a:lnSpc>
                <a:spcPct val="140000"/>
              </a:lnSpc>
            </a:pPr>
            <a:r>
              <a:rPr lang="sv-FI" sz="2300" dirty="0"/>
              <a:t>Verksamhetslokalen finns i Pargas</a:t>
            </a:r>
          </a:p>
          <a:p>
            <a:pPr lvl="1">
              <a:lnSpc>
                <a:spcPct val="140000"/>
              </a:lnSpc>
            </a:pPr>
            <a:r>
              <a:rPr lang="sv-FI" sz="2300" dirty="0"/>
              <a:t>Ca. 70 ordinarie medlemmar, också stödjande medlemmar</a:t>
            </a:r>
          </a:p>
          <a:p>
            <a:pPr lvl="1">
              <a:lnSpc>
                <a:spcPct val="140000"/>
              </a:lnSpc>
            </a:pPr>
            <a:r>
              <a:rPr lang="sv-FI" sz="2300" dirty="0"/>
              <a:t>Föreningen har en styrelse</a:t>
            </a:r>
          </a:p>
          <a:p>
            <a:pPr lvl="1">
              <a:lnSpc>
                <a:spcPct val="140000"/>
              </a:lnSpc>
            </a:pPr>
            <a:r>
              <a:rPr lang="sv-FI" sz="2300" dirty="0"/>
              <a:t>Taltidningsstödperson</a:t>
            </a:r>
          </a:p>
          <a:p>
            <a:pPr lvl="1">
              <a:lnSpc>
                <a:spcPct val="140000"/>
              </a:lnSpc>
            </a:pPr>
            <a:r>
              <a:rPr lang="sv-FI" sz="2300" dirty="0"/>
              <a:t>IT-stödperson</a:t>
            </a:r>
          </a:p>
        </p:txBody>
      </p:sp>
      <p:pic>
        <p:nvPicPr>
          <p:cNvPr id="1026" name="Picture 2" descr="Logobild för Åbolands synskadade r.f. Ett förstoringsglas med ett öga i mitten samt bokstäverna ÅS till höger">
            <a:extLst>
              <a:ext uri="{FF2B5EF4-FFF2-40B4-BE49-F238E27FC236}">
                <a16:creationId xmlns:a16="http://schemas.microsoft.com/office/drawing/2014/main" id="{AD074705-F91C-57F1-5E6A-47B8604158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49571" y="3022373"/>
            <a:ext cx="2970647" cy="1552163"/>
          </a:xfrm>
          <a:prstGeom prst="rect">
            <a:avLst/>
          </a:prstGeom>
          <a:solidFill>
            <a:srgbClr val="FFFFFF"/>
          </a:solidFill>
        </p:spPr>
      </p:pic>
    </p:spTree>
    <p:extLst>
      <p:ext uri="{BB962C8B-B14F-4D97-AF65-F5344CB8AC3E}">
        <p14:creationId xmlns:p14="http://schemas.microsoft.com/office/powerpoint/2010/main" val="428871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a:extLst>
              <a:ext uri="{FF2B5EF4-FFF2-40B4-BE49-F238E27FC236}">
                <a16:creationId xmlns:a16="http://schemas.microsoft.com/office/drawing/2014/main" id="{C4C3B2B4-A61C-4FB9-A22C-14135D5EAABC}"/>
              </a:ext>
            </a:extLst>
          </p:cNvPr>
          <p:cNvSpPr>
            <a:spLocks noGrp="1"/>
          </p:cNvSpPr>
          <p:nvPr>
            <p:ph type="title"/>
          </p:nvPr>
        </p:nvSpPr>
        <p:spPr>
          <a:xfrm>
            <a:off x="839788" y="365125"/>
            <a:ext cx="10514012" cy="1527049"/>
          </a:xfrm>
        </p:spPr>
        <p:txBody>
          <a:bodyPr anchor="ctr">
            <a:normAutofit/>
          </a:bodyPr>
          <a:lstStyle/>
          <a:p>
            <a:r>
              <a:rPr lang="sv-FI" altLang="sv-FI" dirty="0"/>
              <a:t>Vi behöver synen:</a:t>
            </a:r>
          </a:p>
        </p:txBody>
      </p:sp>
      <p:sp>
        <p:nvSpPr>
          <p:cNvPr id="7176" name="Content Placeholder 2">
            <a:extLst>
              <a:ext uri="{FF2B5EF4-FFF2-40B4-BE49-F238E27FC236}">
                <a16:creationId xmlns:a16="http://schemas.microsoft.com/office/drawing/2014/main" id="{FDADCAF5-39BF-BEF1-C6B1-6878BA8C4C17}"/>
              </a:ext>
            </a:extLst>
          </p:cNvPr>
          <p:cNvSpPr>
            <a:spLocks noGrp="1"/>
          </p:cNvSpPr>
          <p:nvPr>
            <p:ph sz="half" idx="1"/>
          </p:nvPr>
        </p:nvSpPr>
        <p:spPr>
          <a:xfrm>
            <a:off x="838200" y="1825625"/>
            <a:ext cx="5181600" cy="4351338"/>
          </a:xfrm>
        </p:spPr>
        <p:txBody>
          <a:bodyPr>
            <a:normAutofit/>
          </a:bodyPr>
          <a:lstStyle/>
          <a:p>
            <a:r>
              <a:rPr lang="sv-FI" sz="2400" dirty="0"/>
              <a:t>Synen är vårt mest utvecklade och viktigaste sinne och behövs allt mer för att kommunicera i det moderna samhället.</a:t>
            </a:r>
          </a:p>
          <a:p>
            <a:r>
              <a:rPr lang="sv-FI" sz="2400" dirty="0"/>
              <a:t>80% av all information tas in via ögonen!</a:t>
            </a:r>
          </a:p>
          <a:p>
            <a:endParaRPr lang="en-US" sz="2400" dirty="0"/>
          </a:p>
        </p:txBody>
      </p:sp>
      <p:pic>
        <p:nvPicPr>
          <p:cNvPr id="7171" name="Platshållare för innehåll 3">
            <a:extLst>
              <a:ext uri="{FF2B5EF4-FFF2-40B4-BE49-F238E27FC236}">
                <a16:creationId xmlns:a16="http://schemas.microsoft.com/office/drawing/2014/main" id="{929521C3-C45E-4667-A4CC-CFB30FC19AD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596935" y="1587086"/>
            <a:ext cx="4145130" cy="4121505"/>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228754-6ACC-474C-8711-A2DA6FEF4414}"/>
              </a:ext>
            </a:extLst>
          </p:cNvPr>
          <p:cNvSpPr>
            <a:spLocks noGrp="1"/>
          </p:cNvSpPr>
          <p:nvPr>
            <p:ph type="title"/>
          </p:nvPr>
        </p:nvSpPr>
        <p:spPr>
          <a:xfrm>
            <a:off x="596348" y="365126"/>
            <a:ext cx="10757452" cy="1264892"/>
          </a:xfrm>
        </p:spPr>
        <p:txBody>
          <a:bodyPr anchor="ctr">
            <a:normAutofit/>
          </a:bodyPr>
          <a:lstStyle/>
          <a:p>
            <a:r>
              <a:rPr lang="sv-FI" dirty="0"/>
              <a:t>Hur ser vi?</a:t>
            </a:r>
          </a:p>
        </p:txBody>
      </p:sp>
      <p:sp>
        <p:nvSpPr>
          <p:cNvPr id="3" name="Platshållare för innehåll 2">
            <a:extLst>
              <a:ext uri="{FF2B5EF4-FFF2-40B4-BE49-F238E27FC236}">
                <a16:creationId xmlns:a16="http://schemas.microsoft.com/office/drawing/2014/main" id="{C3BFBE84-40A9-4C3B-8EC2-4E4B84F0E2B6}"/>
              </a:ext>
            </a:extLst>
          </p:cNvPr>
          <p:cNvSpPr>
            <a:spLocks noGrp="1"/>
          </p:cNvSpPr>
          <p:nvPr>
            <p:ph sz="half" idx="1"/>
          </p:nvPr>
        </p:nvSpPr>
        <p:spPr>
          <a:xfrm>
            <a:off x="427383" y="1749287"/>
            <a:ext cx="5592417" cy="4427676"/>
          </a:xfrm>
        </p:spPr>
        <p:txBody>
          <a:bodyPr>
            <a:normAutofit/>
          </a:bodyPr>
          <a:lstStyle/>
          <a:p>
            <a:r>
              <a:rPr lang="sv-FI" sz="2000" dirty="0"/>
              <a:t>För att vi skall kunna se bra behöver ögat, synnerven och syncentret fungera tillsammans!</a:t>
            </a:r>
            <a:r>
              <a:rPr lang="sv-FI" altLang="sv-FI" sz="2000" dirty="0"/>
              <a:t> </a:t>
            </a:r>
          </a:p>
          <a:p>
            <a:r>
              <a:rPr lang="sv-FI" altLang="sv-FI" sz="2000" dirty="0"/>
              <a:t>Att se är egentligen en hjärnfunktion!</a:t>
            </a:r>
          </a:p>
          <a:p>
            <a:endParaRPr lang="sv-FI" sz="2000" dirty="0"/>
          </a:p>
          <a:p>
            <a:endParaRPr lang="sv-FI" sz="2000" dirty="0"/>
          </a:p>
          <a:p>
            <a:endParaRPr lang="sv-FI" sz="2000" dirty="0"/>
          </a:p>
          <a:p>
            <a:endParaRPr lang="sv-FI" sz="1600" dirty="0"/>
          </a:p>
          <a:p>
            <a:endParaRPr lang="sv-FI" sz="1600" dirty="0"/>
          </a:p>
          <a:p>
            <a:endParaRPr lang="sv-FI" sz="1400" dirty="0"/>
          </a:p>
          <a:p>
            <a:pPr marL="0" indent="0">
              <a:buNone/>
            </a:pPr>
            <a:endParaRPr lang="sv-FI" sz="1400" dirty="0"/>
          </a:p>
          <a:p>
            <a:pPr>
              <a:lnSpc>
                <a:spcPct val="140000"/>
              </a:lnSpc>
            </a:pPr>
            <a:endParaRPr lang="sv-FI" sz="1700" dirty="0"/>
          </a:p>
        </p:txBody>
      </p:sp>
      <p:pic>
        <p:nvPicPr>
          <p:cNvPr id="2050" name="Picture 2" descr="Ögat – en sinnrik historia - God Syn">
            <a:extLst>
              <a:ext uri="{FF2B5EF4-FFF2-40B4-BE49-F238E27FC236}">
                <a16:creationId xmlns:a16="http://schemas.microsoft.com/office/drawing/2014/main" id="{F3BC406D-6B1D-4C5B-AA34-422441E076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48" b="17903"/>
          <a:stretch/>
        </p:blipFill>
        <p:spPr bwMode="auto">
          <a:xfrm>
            <a:off x="6414052" y="997572"/>
            <a:ext cx="5181600" cy="4351338"/>
          </a:xfrm>
          <a:prstGeom prst="rect">
            <a:avLst/>
          </a:prstGeom>
          <a:solidFill>
            <a:srgbClr val="FFFFFF"/>
          </a:solidFill>
        </p:spPr>
      </p:pic>
    </p:spTree>
    <p:extLst>
      <p:ext uri="{BB962C8B-B14F-4D97-AF65-F5344CB8AC3E}">
        <p14:creationId xmlns:p14="http://schemas.microsoft.com/office/powerpoint/2010/main" val="297768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52DB96-C918-61BD-366B-FA255F1E44C0}"/>
              </a:ext>
            </a:extLst>
          </p:cNvPr>
          <p:cNvSpPr>
            <a:spLocks noGrp="1"/>
          </p:cNvSpPr>
          <p:nvPr>
            <p:ph type="title"/>
          </p:nvPr>
        </p:nvSpPr>
        <p:spPr/>
        <p:txBody>
          <a:bodyPr/>
          <a:lstStyle/>
          <a:p>
            <a:r>
              <a:rPr lang="sv-FI" dirty="0"/>
              <a:t>Synen förändras med åldern:</a:t>
            </a:r>
          </a:p>
        </p:txBody>
      </p:sp>
      <p:sp>
        <p:nvSpPr>
          <p:cNvPr id="3" name="Platshållare för innehåll 2">
            <a:extLst>
              <a:ext uri="{FF2B5EF4-FFF2-40B4-BE49-F238E27FC236}">
                <a16:creationId xmlns:a16="http://schemas.microsoft.com/office/drawing/2014/main" id="{EB73DAA9-F743-15DA-1D48-303E1A8F0D5D}"/>
              </a:ext>
            </a:extLst>
          </p:cNvPr>
          <p:cNvSpPr>
            <a:spLocks noGrp="1"/>
          </p:cNvSpPr>
          <p:nvPr>
            <p:ph idx="1"/>
          </p:nvPr>
        </p:nvSpPr>
        <p:spPr>
          <a:xfrm>
            <a:off x="839788" y="1656080"/>
            <a:ext cx="10514012" cy="4328796"/>
          </a:xfrm>
        </p:spPr>
        <p:txBody>
          <a:bodyPr>
            <a:normAutofit fontScale="25000" lnSpcReduction="20000"/>
          </a:bodyPr>
          <a:lstStyle/>
          <a:p>
            <a:pPr marL="0" indent="0">
              <a:buNone/>
            </a:pPr>
            <a:r>
              <a:rPr lang="sv-FI" sz="11200" dirty="0"/>
              <a:t>De vanligaste ögonsjukdomarna som jag träffar i mitt jobb :</a:t>
            </a:r>
          </a:p>
          <a:p>
            <a:pPr marL="0" indent="0">
              <a:buNone/>
            </a:pPr>
            <a:r>
              <a:rPr lang="sv-FI" sz="11200" dirty="0"/>
              <a:t>	</a:t>
            </a:r>
          </a:p>
          <a:p>
            <a:pPr marL="0" indent="0">
              <a:buNone/>
            </a:pPr>
            <a:r>
              <a:rPr lang="sv-FI" sz="11200" dirty="0"/>
              <a:t>Macula degeneration</a:t>
            </a:r>
          </a:p>
          <a:p>
            <a:pPr marL="0" indent="0">
              <a:buNone/>
            </a:pPr>
            <a:r>
              <a:rPr lang="sv-FI" sz="11200" dirty="0"/>
              <a:t>	</a:t>
            </a:r>
          </a:p>
          <a:p>
            <a:pPr marL="0" indent="0">
              <a:buNone/>
            </a:pPr>
            <a:r>
              <a:rPr lang="sv-FI" sz="11200" dirty="0"/>
              <a:t>Glaukom</a:t>
            </a:r>
          </a:p>
          <a:p>
            <a:pPr marL="0" indent="0">
              <a:buNone/>
            </a:pPr>
            <a:r>
              <a:rPr lang="sv-FI" dirty="0"/>
              <a:t>	</a:t>
            </a:r>
          </a:p>
          <a:p>
            <a:pPr marL="0" indent="0">
              <a:buNone/>
            </a:pPr>
            <a:endParaRPr lang="sv-FI" dirty="0"/>
          </a:p>
          <a:p>
            <a:pPr marL="0" indent="0">
              <a:buNone/>
            </a:pPr>
            <a:endParaRPr lang="sv-FI" dirty="0"/>
          </a:p>
          <a:p>
            <a:pPr marL="0" indent="0">
              <a:buNone/>
            </a:pPr>
            <a:r>
              <a:rPr lang="sv-FI" dirty="0"/>
              <a:t>	</a:t>
            </a:r>
          </a:p>
        </p:txBody>
      </p:sp>
      <p:pic>
        <p:nvPicPr>
          <p:cNvPr id="4" name="Picture 2" descr="Makula illustration">
            <a:extLst>
              <a:ext uri="{FF2B5EF4-FFF2-40B4-BE49-F238E27FC236}">
                <a16:creationId xmlns:a16="http://schemas.microsoft.com/office/drawing/2014/main" id="{8D805B41-82B3-159E-5EE0-9137621C63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38" r="18591" b="1"/>
          <a:stretch/>
        </p:blipFill>
        <p:spPr bwMode="auto">
          <a:xfrm>
            <a:off x="7570205" y="2564681"/>
            <a:ext cx="2219838" cy="2086832"/>
          </a:xfrm>
          <a:prstGeom prst="rect">
            <a:avLst/>
          </a:prstGeom>
          <a:solidFill>
            <a:srgbClr val="FFFFFF"/>
          </a:solidFill>
        </p:spPr>
      </p:pic>
      <p:pic>
        <p:nvPicPr>
          <p:cNvPr id="5" name="Picture 2" descr="Glaukom illustration">
            <a:extLst>
              <a:ext uri="{FF2B5EF4-FFF2-40B4-BE49-F238E27FC236}">
                <a16:creationId xmlns:a16="http://schemas.microsoft.com/office/drawing/2014/main" id="{10461AE3-4BEE-C22E-5124-666E83E533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1796" y="3695023"/>
            <a:ext cx="2345437" cy="2377305"/>
          </a:xfrm>
          <a:prstGeom prst="rect">
            <a:avLst/>
          </a:prstGeom>
          <a:solidFill>
            <a:srgbClr val="FFFFFF"/>
          </a:solidFill>
        </p:spPr>
      </p:pic>
    </p:spTree>
    <p:extLst>
      <p:ext uri="{BB962C8B-B14F-4D97-AF65-F5344CB8AC3E}">
        <p14:creationId xmlns:p14="http://schemas.microsoft.com/office/powerpoint/2010/main" val="289352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367C27-5D0E-EDD9-9168-B9EADAF97EF8}"/>
              </a:ext>
            </a:extLst>
          </p:cNvPr>
          <p:cNvSpPr>
            <a:spLocks noGrp="1"/>
          </p:cNvSpPr>
          <p:nvPr>
            <p:ph type="title"/>
          </p:nvPr>
        </p:nvSpPr>
        <p:spPr/>
        <p:txBody>
          <a:bodyPr/>
          <a:lstStyle/>
          <a:p>
            <a:endParaRPr lang="sv-FI"/>
          </a:p>
        </p:txBody>
      </p:sp>
      <p:sp>
        <p:nvSpPr>
          <p:cNvPr id="6" name="Platshållare för innehåll 5">
            <a:extLst>
              <a:ext uri="{FF2B5EF4-FFF2-40B4-BE49-F238E27FC236}">
                <a16:creationId xmlns:a16="http://schemas.microsoft.com/office/drawing/2014/main" id="{26A96512-C3E7-E331-D00B-096828C0666E}"/>
              </a:ext>
            </a:extLst>
          </p:cNvPr>
          <p:cNvSpPr>
            <a:spLocks noGrp="1"/>
          </p:cNvSpPr>
          <p:nvPr>
            <p:ph idx="1"/>
          </p:nvPr>
        </p:nvSpPr>
        <p:spPr>
          <a:xfrm>
            <a:off x="830060" y="2216426"/>
            <a:ext cx="4775610" cy="3429000"/>
          </a:xfrm>
        </p:spPr>
        <p:txBody>
          <a:bodyPr>
            <a:normAutofit/>
          </a:bodyPr>
          <a:lstStyle/>
          <a:p>
            <a:pPr marL="0" indent="0">
              <a:buNone/>
            </a:pPr>
            <a:r>
              <a:rPr lang="sv-FI" dirty="0" err="1"/>
              <a:t>Retinitis</a:t>
            </a:r>
            <a:r>
              <a:rPr lang="sv-FI" dirty="0"/>
              <a:t> </a:t>
            </a:r>
            <a:r>
              <a:rPr lang="sv-FI" dirty="0" err="1"/>
              <a:t>Pigmentosa</a:t>
            </a:r>
            <a:endParaRPr lang="sv-FI" dirty="0"/>
          </a:p>
          <a:p>
            <a:pPr marL="0" indent="0">
              <a:buNone/>
            </a:pPr>
            <a:r>
              <a:rPr lang="sv-FI" dirty="0"/>
              <a:t>Diabetes </a:t>
            </a:r>
            <a:r>
              <a:rPr lang="sv-FI" dirty="0" err="1"/>
              <a:t>Retinopati</a:t>
            </a:r>
            <a:endParaRPr lang="sv-FI" dirty="0"/>
          </a:p>
          <a:p>
            <a:pPr marL="0" indent="0">
              <a:buNone/>
            </a:pPr>
            <a:r>
              <a:rPr lang="sv-FI" dirty="0"/>
              <a:t>Grå starr (ej sjukdom)</a:t>
            </a:r>
          </a:p>
        </p:txBody>
      </p:sp>
      <p:pic>
        <p:nvPicPr>
          <p:cNvPr id="7" name="Picture 2" descr="Retinitis illustration">
            <a:extLst>
              <a:ext uri="{FF2B5EF4-FFF2-40B4-BE49-F238E27FC236}">
                <a16:creationId xmlns:a16="http://schemas.microsoft.com/office/drawing/2014/main" id="{67471E31-A946-D126-C3C7-EB56DD63AB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93005" y="1888435"/>
            <a:ext cx="2460928" cy="1889514"/>
          </a:xfrm>
          <a:prstGeom prst="rect">
            <a:avLst/>
          </a:prstGeom>
          <a:solidFill>
            <a:srgbClr val="FFFFFF"/>
          </a:solidFill>
        </p:spPr>
      </p:pic>
      <p:pic>
        <p:nvPicPr>
          <p:cNvPr id="8" name="Picture 2" descr="Illustration av diabetesretinopati ">
            <a:extLst>
              <a:ext uri="{FF2B5EF4-FFF2-40B4-BE49-F238E27FC236}">
                <a16:creationId xmlns:a16="http://schemas.microsoft.com/office/drawing/2014/main" id="{E03CDD62-E594-2B22-24D1-0C3B7BCCAC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25" r="24104" b="1"/>
          <a:stretch/>
        </p:blipFill>
        <p:spPr bwMode="auto">
          <a:xfrm>
            <a:off x="8756232" y="3910352"/>
            <a:ext cx="2460927" cy="1889513"/>
          </a:xfrm>
          <a:prstGeom prst="rect">
            <a:avLst/>
          </a:prstGeom>
          <a:solidFill>
            <a:srgbClr val="FFFFFF"/>
          </a:solidFill>
        </p:spPr>
      </p:pic>
      <p:pic>
        <p:nvPicPr>
          <p:cNvPr id="2052" name="Picture 4" descr="Grå starr illustration">
            <a:extLst>
              <a:ext uri="{FF2B5EF4-FFF2-40B4-BE49-F238E27FC236}">
                <a16:creationId xmlns:a16="http://schemas.microsoft.com/office/drawing/2014/main" id="{4CCD48A8-8476-C22A-42EB-4141AEF3B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873" y="3712650"/>
            <a:ext cx="2460928" cy="223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1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E75CBA-0AD3-1D26-5370-9D5C57BD7A72}"/>
              </a:ext>
            </a:extLst>
          </p:cNvPr>
          <p:cNvSpPr>
            <a:spLocks noGrp="1"/>
          </p:cNvSpPr>
          <p:nvPr>
            <p:ph type="title"/>
          </p:nvPr>
        </p:nvSpPr>
        <p:spPr/>
        <p:txBody>
          <a:bodyPr/>
          <a:lstStyle/>
          <a:p>
            <a:endParaRPr lang="sv-FI"/>
          </a:p>
        </p:txBody>
      </p:sp>
      <p:sp>
        <p:nvSpPr>
          <p:cNvPr id="3" name="Platshållare för innehåll 2">
            <a:extLst>
              <a:ext uri="{FF2B5EF4-FFF2-40B4-BE49-F238E27FC236}">
                <a16:creationId xmlns:a16="http://schemas.microsoft.com/office/drawing/2014/main" id="{8C697774-7C5F-5DD5-E079-EDA39B3D2800}"/>
              </a:ext>
            </a:extLst>
          </p:cNvPr>
          <p:cNvSpPr>
            <a:spLocks noGrp="1"/>
          </p:cNvSpPr>
          <p:nvPr>
            <p:ph idx="1"/>
          </p:nvPr>
        </p:nvSpPr>
        <p:spPr/>
        <p:txBody>
          <a:bodyPr/>
          <a:lstStyle/>
          <a:p>
            <a:r>
              <a:rPr lang="sv-FI" dirty="0"/>
              <a:t>Såsom andra kroppsdelar behöver också våra ögon omsorg.</a:t>
            </a:r>
          </a:p>
          <a:p>
            <a:r>
              <a:rPr lang="sv-FI" dirty="0"/>
              <a:t>Genom att ta hand om synhälsan kan ögonbesvär lindras och ögonsjukdomar förebyggas!</a:t>
            </a:r>
          </a:p>
        </p:txBody>
      </p:sp>
    </p:spTree>
    <p:extLst>
      <p:ext uri="{BB962C8B-B14F-4D97-AF65-F5344CB8AC3E}">
        <p14:creationId xmlns:p14="http://schemas.microsoft.com/office/powerpoint/2010/main" val="2894588262"/>
      </p:ext>
    </p:extLst>
  </p:cSld>
  <p:clrMapOvr>
    <a:masterClrMapping/>
  </p:clrMapOvr>
</p:sld>
</file>

<file path=ppt/theme/theme1.xml><?xml version="1.0" encoding="utf-8"?>
<a:theme xmlns:a="http://schemas.openxmlformats.org/drawingml/2006/main" name="Office-tema">
  <a:themeElements>
    <a:clrScheme name="FSS">
      <a:dk1>
        <a:srgbClr val="000000"/>
      </a:dk1>
      <a:lt1>
        <a:srgbClr val="FFFFFF"/>
      </a:lt1>
      <a:dk2>
        <a:srgbClr val="000000"/>
      </a:dk2>
      <a:lt2>
        <a:srgbClr val="FFFFFF"/>
      </a:lt2>
      <a:accent1>
        <a:srgbClr val="244493"/>
      </a:accent1>
      <a:accent2>
        <a:srgbClr val="FAC668"/>
      </a:accent2>
      <a:accent3>
        <a:srgbClr val="707070"/>
      </a:accent3>
      <a:accent4>
        <a:srgbClr val="800080"/>
      </a:accent4>
      <a:accent5>
        <a:srgbClr val="7CC68C"/>
      </a:accent5>
      <a:accent6>
        <a:srgbClr val="30823F"/>
      </a:accent6>
      <a:hlink>
        <a:srgbClr val="0563C1"/>
      </a:hlink>
      <a:folHlink>
        <a:srgbClr val="24449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S_baseNY-juni20" id="{8290BF49-C583-914C-92AA-D5F9120475D4}" vid="{D7CBFC24-A642-D449-B847-60BE7E4E198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FSS_powerpoint botten</Template>
  <TotalTime>291</TotalTime>
  <Words>1334</Words>
  <Application>Microsoft Office PowerPoint</Application>
  <PresentationFormat>Laajakuva</PresentationFormat>
  <Paragraphs>133</Paragraphs>
  <Slides>18</Slides>
  <Notes>3</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Arial</vt:lpstr>
      <vt:lpstr>Calibri</vt:lpstr>
      <vt:lpstr>PT Sans</vt:lpstr>
      <vt:lpstr>PT Serif</vt:lpstr>
      <vt:lpstr>Wingdings</vt:lpstr>
      <vt:lpstr>Office-tema</vt:lpstr>
      <vt:lpstr>Synhälsa</vt:lpstr>
      <vt:lpstr>Förbundet Finlands Svenska Synskadade</vt:lpstr>
      <vt:lpstr>Rehabilitering &amp; tillgänglig kommunikation och information</vt:lpstr>
      <vt:lpstr>PowerPoint-esitys</vt:lpstr>
      <vt:lpstr>Vi behöver synen:</vt:lpstr>
      <vt:lpstr>Hur ser vi?</vt:lpstr>
      <vt:lpstr>Synen förändras med åldern:</vt:lpstr>
      <vt:lpstr>PowerPoint-esitys</vt:lpstr>
      <vt:lpstr>PowerPoint-esitys</vt:lpstr>
      <vt:lpstr>Vad kan man själv göra för sin ögonhälsa?</vt:lpstr>
      <vt:lpstr>Satsa på god belysning!</vt:lpstr>
      <vt:lpstr>Varför god belysning?</vt:lpstr>
      <vt:lpstr>Besök ögonläkare/optiker</vt:lpstr>
      <vt:lpstr>Våra hälsovanor har betydelse</vt:lpstr>
      <vt:lpstr>Skydda dina ögon!</vt:lpstr>
      <vt:lpstr>Använd ögonen mångsidigt!</vt:lpstr>
      <vt:lpstr>Observera vid skärmanvändning:</vt:lpstr>
      <vt:lpstr>Varifrån får man hjälp?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Stina</dc:creator>
  <cp:lastModifiedBy>Henning Grönroos</cp:lastModifiedBy>
  <cp:revision>15</cp:revision>
  <dcterms:created xsi:type="dcterms:W3CDTF">2020-09-08T08:23:41Z</dcterms:created>
  <dcterms:modified xsi:type="dcterms:W3CDTF">2023-11-06T17:26:00Z</dcterms:modified>
</cp:coreProperties>
</file>